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Layouts/slideLayout7.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9" r:id="rId3"/>
    <p:sldId id="270" r:id="rId4"/>
    <p:sldId id="271" r:id="rId5"/>
    <p:sldId id="272" r:id="rId6"/>
    <p:sldId id="273" r:id="rId7"/>
    <p:sldId id="274" r:id="rId8"/>
    <p:sldId id="276" r:id="rId9"/>
    <p:sldId id="277" r:id="rId10"/>
    <p:sldId id="278" r:id="rId11"/>
    <p:sldId id="279" r:id="rId12"/>
    <p:sldId id="280" r:id="rId13"/>
    <p:sldId id="281" r:id="rId14"/>
    <p:sldId id="282" r:id="rId15"/>
    <p:sldId id="283" r:id="rId16"/>
    <p:sldId id="284" r:id="rId17"/>
    <p:sldId id="285" r:id="rId18"/>
    <p:sldId id="286" r:id="rId19"/>
    <p:sldId id="287" r:id="rId20"/>
    <p:sldId id="288" r:id="rId21"/>
    <p:sldId id="289" r:id="rId22"/>
    <p:sldId id="290" r:id="rId23"/>
    <p:sldId id="291" r:id="rId24"/>
    <p:sldId id="292" r:id="rId25"/>
    <p:sldId id="293" r:id="rId26"/>
    <p:sldId id="294" r:id="rId27"/>
    <p:sldId id="295" r:id="rId28"/>
    <p:sldId id="265" r:id="rId29"/>
    <p:sldId id="268" r:id="rId30"/>
  </p:sldIdLst>
  <p:sldSz cx="9144000" cy="5143500" type="screen16x9"/>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snapToObjects="1">
      <p:cViewPr>
        <p:scale>
          <a:sx n="67" d="100"/>
          <a:sy n="67" d="100"/>
        </p:scale>
        <p:origin x="-600" y="-480"/>
      </p:cViewPr>
      <p:guideLst>
        <p:guide orient="horz" pos="162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a:prstGeom prst="rect">
            <a:avLst/>
          </a:prstGeom>
        </p:spPr>
        <p:txBody>
          <a:bodyPr/>
          <a:lstStyle>
            <a:lvl1pPr>
              <a:defRPr b="1">
                <a:solidFill>
                  <a:schemeClr val="accent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E8C04A6-BC21-4BAF-877F-800F9B7F08FD}" type="datetimeFigureOut">
              <a:rPr lang="en-US"/>
              <a:pPr>
                <a:defRPr/>
              </a:pPr>
              <a:t>23-Mar-20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CFBF19E-A37E-4CA7-9021-833C56CF85E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9168" y="-95689"/>
            <a:ext cx="8229600" cy="857250"/>
          </a:xfrm>
          <a:prstGeom prst="rect">
            <a:avLst/>
          </a:prstGeom>
        </p:spPr>
        <p:txBody>
          <a:bodyPr/>
          <a:lstStyle>
            <a:lvl1pPr algn="l">
              <a:defRPr b="1">
                <a:solidFill>
                  <a:srgbClr val="FFFFFF"/>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solidFill>
                  <a:schemeClr val="accent2"/>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786BF524-F0F9-47A9-AFB9-A88D692EB725}" type="datetimeFigureOut">
              <a:rPr lang="en-US"/>
              <a:pPr>
                <a:defRPr/>
              </a:pPr>
              <a:t>23-Mar-20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0FF8D7A-D7BF-409D-9E8A-ACEDC627537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a:prstGeom prst="rect">
            <a:avLst/>
          </a:prstGeom>
        </p:spPr>
        <p:txBody>
          <a:bodyPr anchor="t"/>
          <a:lstStyle>
            <a:lvl1pPr algn="l">
              <a:defRPr sz="4000" b="1" cap="all">
                <a:solidFill>
                  <a:schemeClr val="bg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8EE6C91-E487-448A-BC6B-BFC9A63FB713}" type="datetimeFigureOut">
              <a:rPr lang="en-US"/>
              <a:pPr>
                <a:defRPr/>
              </a:pPr>
              <a:t>23-Mar-20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64218E2-672A-4CD2-B65E-FFD429E194E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1"/>
          <p:cNvSpPr>
            <a:spLocks noGrp="1"/>
          </p:cNvSpPr>
          <p:nvPr>
            <p:ph type="title"/>
          </p:nvPr>
        </p:nvSpPr>
        <p:spPr>
          <a:xfrm>
            <a:off x="139168" y="-95689"/>
            <a:ext cx="8229600" cy="857250"/>
          </a:xfrm>
          <a:prstGeom prst="rect">
            <a:avLst/>
          </a:prstGeom>
        </p:spPr>
        <p:txBody>
          <a:bodyPr/>
          <a:lstStyle>
            <a:lvl1pPr algn="l">
              <a:defRPr b="1">
                <a:solidFill>
                  <a:srgbClr val="FFFFFF"/>
                </a:solidFill>
              </a:defRPr>
            </a:lvl1pPr>
          </a:lstStyle>
          <a:p>
            <a:r>
              <a:rPr lang="en-US" dirty="0" smtClean="0"/>
              <a:t>Click to edit Master title style</a:t>
            </a:r>
            <a:endParaRPr lang="en-US" dirty="0"/>
          </a:p>
        </p:txBody>
      </p:sp>
      <p:sp>
        <p:nvSpPr>
          <p:cNvPr id="5" name="Date Placeholder 3"/>
          <p:cNvSpPr>
            <a:spLocks noGrp="1"/>
          </p:cNvSpPr>
          <p:nvPr>
            <p:ph type="dt" sz="half" idx="10"/>
          </p:nvPr>
        </p:nvSpPr>
        <p:spPr/>
        <p:txBody>
          <a:bodyPr/>
          <a:lstStyle>
            <a:lvl1pPr>
              <a:defRPr/>
            </a:lvl1pPr>
          </a:lstStyle>
          <a:p>
            <a:pPr>
              <a:defRPr/>
            </a:pPr>
            <a:fld id="{4905C4DD-0E8A-4403-8F7A-B97B4A1E7AED}" type="datetimeFigureOut">
              <a:rPr lang="en-US"/>
              <a:pPr>
                <a:defRPr/>
              </a:pPr>
              <a:t>23-Mar-20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52700CA-83D8-44DF-BBFC-A9770553ACC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151335"/>
            <a:ext cx="4040188" cy="479822"/>
          </a:xfrm>
        </p:spPr>
        <p:txBody>
          <a:bodyPr anchor="b"/>
          <a:lstStyle>
            <a:lvl1pPr marL="0" indent="0">
              <a:buNone/>
              <a:defRPr sz="2400" b="1">
                <a:solidFill>
                  <a:srgbClr val="3E76C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solidFill>
                  <a:schemeClr val="accent5"/>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solidFill>
                  <a:srgbClr val="3E76C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solidFill>
                  <a:srgbClr val="C6384F"/>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itle 1"/>
          <p:cNvSpPr>
            <a:spLocks noGrp="1"/>
          </p:cNvSpPr>
          <p:nvPr>
            <p:ph type="title"/>
          </p:nvPr>
        </p:nvSpPr>
        <p:spPr>
          <a:xfrm>
            <a:off x="139168" y="-95689"/>
            <a:ext cx="8229600" cy="857250"/>
          </a:xfrm>
          <a:prstGeom prst="rect">
            <a:avLst/>
          </a:prstGeom>
        </p:spPr>
        <p:txBody>
          <a:bodyPr/>
          <a:lstStyle>
            <a:lvl1pPr algn="l">
              <a:defRPr b="1">
                <a:solidFill>
                  <a:srgbClr val="FFFFFF"/>
                </a:solidFill>
              </a:defRPr>
            </a:lvl1pPr>
          </a:lstStyle>
          <a:p>
            <a:r>
              <a:rPr lang="en-US" dirty="0" smtClean="0"/>
              <a:t>Click to edit Master title style</a:t>
            </a:r>
            <a:endParaRPr lang="en-US" dirty="0"/>
          </a:p>
        </p:txBody>
      </p:sp>
      <p:sp>
        <p:nvSpPr>
          <p:cNvPr id="7" name="Date Placeholder 3"/>
          <p:cNvSpPr>
            <a:spLocks noGrp="1"/>
          </p:cNvSpPr>
          <p:nvPr>
            <p:ph type="dt" sz="half" idx="10"/>
          </p:nvPr>
        </p:nvSpPr>
        <p:spPr/>
        <p:txBody>
          <a:bodyPr/>
          <a:lstStyle>
            <a:lvl1pPr>
              <a:defRPr/>
            </a:lvl1pPr>
          </a:lstStyle>
          <a:p>
            <a:pPr>
              <a:defRPr/>
            </a:pPr>
            <a:fld id="{12947187-84E0-4C0A-A2E4-445908D318DB}" type="datetimeFigureOut">
              <a:rPr lang="en-US"/>
              <a:pPr>
                <a:defRPr/>
              </a:pPr>
              <a:t>23-Mar-20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74661FB-D675-4FF9-902A-619F6CAFEC5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p:cNvSpPr>
            <a:spLocks noGrp="1"/>
          </p:cNvSpPr>
          <p:nvPr>
            <p:ph type="title"/>
          </p:nvPr>
        </p:nvSpPr>
        <p:spPr>
          <a:xfrm>
            <a:off x="139168" y="-95689"/>
            <a:ext cx="8229600" cy="857250"/>
          </a:xfrm>
          <a:prstGeom prst="rect">
            <a:avLst/>
          </a:prstGeom>
        </p:spPr>
        <p:txBody>
          <a:bodyPr/>
          <a:lstStyle>
            <a:lvl1pPr algn="l">
              <a:defRPr b="1">
                <a:solidFill>
                  <a:srgbClr val="FFFFFF"/>
                </a:solidFill>
              </a:defRPr>
            </a:lvl1pPr>
          </a:lstStyle>
          <a:p>
            <a:r>
              <a:rPr lang="en-US" dirty="0"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D043AAE9-B1BD-4CBF-B842-D4555F446EA2}" type="datetimeFigureOut">
              <a:rPr lang="en-US"/>
              <a:pPr>
                <a:defRPr/>
              </a:pPr>
              <a:t>23-Mar-20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ED9CCCC-5412-4ADE-A505-7131278943A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E57EF32-32FE-4A32-BC05-005F94259F84}" type="datetimeFigureOut">
              <a:rPr lang="en-US"/>
              <a:pPr>
                <a:defRPr/>
              </a:pPr>
              <a:t>23-Mar-20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8340FB1-92E1-4FEA-983E-0CD5ACDF74B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9"/>
          <a:srcRect/>
          <a:stretch>
            <a:fillRect/>
          </a:stretch>
        </a:blip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457200" y="1200150"/>
            <a:ext cx="8229600" cy="3394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5DB7EB1D-655C-4ACA-BEA0-3A5EA4749F58}" type="datetimeFigureOut">
              <a:rPr lang="en-US"/>
              <a:pPr>
                <a:defRPr/>
              </a:pPr>
              <a:t>23-Mar-20</a:t>
            </a:fld>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1D6E075F-48C6-43FD-8B1C-657CD540B48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1" r:id="rId1"/>
    <p:sldLayoutId id="2147483705" r:id="rId2"/>
    <p:sldLayoutId id="2147483706" r:id="rId3"/>
    <p:sldLayoutId id="2147483707" r:id="rId4"/>
    <p:sldLayoutId id="2147483708" r:id="rId5"/>
    <p:sldLayoutId id="2147483709" r:id="rId6"/>
    <p:sldLayoutId id="2147483710" r:id="rId7"/>
  </p:sldLayoutIdLst>
  <p:timing>
    <p:tnLst>
      <p:par>
        <p:cTn id="1" dur="indefinite" restart="never" nodeType="tmRoot"/>
      </p:par>
    </p:tnLst>
  </p:timing>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www.english-panidnad.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bwMode="auto">
          <a:xfrm>
            <a:off x="685800" y="1046163"/>
            <a:ext cx="8153400" cy="2268537"/>
          </a:xfrm>
          <a:ln>
            <a:miter lim="800000"/>
            <a:headEnd/>
            <a:tailEnd/>
          </a:ln>
        </p:spPr>
        <p:txBody>
          <a:bodyPr vert="horz" wrap="square" lIns="91440" tIns="45720" rIns="91440" bIns="45720" numCol="1" anchor="t" anchorCtr="0" compatLnSpc="1">
            <a:prstTxWarp prst="textNoShape">
              <a:avLst/>
            </a:prstTxWarp>
          </a:bodyPr>
          <a:lstStyle/>
          <a:p>
            <a:pPr eaLnBrk="1" hangingPunct="1">
              <a:defRPr/>
            </a:pPr>
            <a:r>
              <a:rPr lang="en-US" sz="4800" dirty="0" smtClean="0">
                <a:solidFill>
                  <a:schemeClr val="tx2">
                    <a:lumMod val="50000"/>
                  </a:schemeClr>
                </a:solidFill>
              </a:rPr>
              <a:t>IELTS</a:t>
            </a:r>
            <a:r>
              <a:rPr lang="th-TH" dirty="0" smtClean="0"/>
              <a:t/>
            </a:r>
            <a:br>
              <a:rPr lang="th-TH" dirty="0" smtClean="0"/>
            </a:br>
            <a:r>
              <a:rPr lang="en-US" dirty="0" smtClean="0"/>
              <a:t>The International English Language Testing System</a:t>
            </a:r>
            <a:endParaRPr lang="th-TH" dirty="0" smtClean="0"/>
          </a:p>
        </p:txBody>
      </p:sp>
      <p:sp>
        <p:nvSpPr>
          <p:cNvPr id="3" name="Subtitle 2"/>
          <p:cNvSpPr>
            <a:spLocks noGrp="1"/>
          </p:cNvSpPr>
          <p:nvPr>
            <p:ph type="subTitle" idx="1"/>
          </p:nvPr>
        </p:nvSpPr>
        <p:spPr>
          <a:xfrm>
            <a:off x="771525" y="3509963"/>
            <a:ext cx="7600950" cy="714375"/>
          </a:xfrm>
        </p:spPr>
        <p:txBody>
          <a:bodyPr rtlCol="0">
            <a:noAutofit/>
          </a:bodyPr>
          <a:lstStyle/>
          <a:p>
            <a:pPr eaLnBrk="1" fontAlgn="auto" hangingPunct="1">
              <a:spcAft>
                <a:spcPts val="0"/>
              </a:spcAft>
              <a:buFont typeface="Arial"/>
              <a:buNone/>
              <a:defRPr/>
            </a:pPr>
            <a:r>
              <a:rPr lang="th-TH" sz="4800" b="1" dirty="0" smtClean="0">
                <a:solidFill>
                  <a:schemeClr val="accent1">
                    <a:lumMod val="75000"/>
                  </a:schemeClr>
                </a:solidFill>
              </a:rPr>
              <a:t>ผศ. ดร. พนิตนาฏ ชูฤกษ์</a:t>
            </a:r>
            <a:endParaRPr lang="th-TH" sz="4800" b="1" dirty="0">
              <a:solidFill>
                <a:schemeClr val="accent1">
                  <a:lumMod val="75000"/>
                </a:schemeClr>
              </a:solidFill>
            </a:endParaRPr>
          </a:p>
        </p:txBody>
      </p:sp>
      <p:sp>
        <p:nvSpPr>
          <p:cNvPr id="3076" name="Title 1"/>
          <p:cNvSpPr txBox="1">
            <a:spLocks/>
          </p:cNvSpPr>
          <p:nvPr/>
        </p:nvSpPr>
        <p:spPr bwMode="auto">
          <a:xfrm>
            <a:off x="1524000" y="1122363"/>
            <a:ext cx="9144000" cy="2387600"/>
          </a:xfrm>
          <a:prstGeom prst="rect">
            <a:avLst/>
          </a:prstGeom>
          <a:noFill/>
          <a:ln w="9525">
            <a:noFill/>
            <a:miter lim="800000"/>
            <a:headEnd/>
            <a:tailEnd/>
          </a:ln>
        </p:spPr>
        <p:txBody>
          <a:bodyPr/>
          <a:lstStyle/>
          <a:p>
            <a:pPr algn="ctr"/>
            <a:endParaRPr lang="th-TH" sz="4400" b="1">
              <a:solidFill>
                <a:schemeClr val="tx2">
                  <a:lumMod val="75000"/>
                </a:schemeClr>
              </a:solidFill>
              <a:latin typeface="Calibri" pitchFamily="34" charset="0"/>
              <a:cs typeface="Angsana New" pitchFamily="18" charset="-34"/>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3000" dirty="0">
                <a:solidFill>
                  <a:schemeClr val="tx2">
                    <a:lumMod val="50000"/>
                  </a:schemeClr>
                </a:solidFill>
              </a:rPr>
              <a:t>you replenish the ice sheets </a:t>
            </a:r>
            <a:r>
              <a:rPr lang="en-US" sz="3000" dirty="0" smtClean="0">
                <a:solidFill>
                  <a:schemeClr val="tx2">
                    <a:lumMod val="50000"/>
                  </a:schemeClr>
                </a:solidFill>
              </a:rPr>
              <a:t>and frozen </a:t>
            </a:r>
            <a:r>
              <a:rPr lang="en-US" sz="3000" dirty="0">
                <a:solidFill>
                  <a:schemeClr val="tx2">
                    <a:lumMod val="50000"/>
                  </a:schemeClr>
                </a:solidFill>
              </a:rPr>
              <a:t>waters of the high latitudes, more light will be reflected back into space, so reducing 	the warming of the oceans and atmosphere.</a:t>
            </a:r>
          </a:p>
          <a:p>
            <a:pPr marL="0" indent="0">
              <a:buNone/>
            </a:pPr>
            <a:r>
              <a:rPr lang="en-US" sz="3000" dirty="0" smtClean="0">
                <a:solidFill>
                  <a:schemeClr val="tx2">
                    <a:lumMod val="50000"/>
                  </a:schemeClr>
                </a:solidFill>
              </a:rPr>
              <a:t>D</a:t>
            </a:r>
            <a:endParaRPr lang="en-US" sz="3000" dirty="0">
              <a:solidFill>
                <a:schemeClr val="tx2">
                  <a:lumMod val="50000"/>
                </a:schemeClr>
              </a:solidFill>
            </a:endParaRPr>
          </a:p>
          <a:p>
            <a:pPr marL="0" indent="0">
              <a:buNone/>
            </a:pPr>
            <a:r>
              <a:rPr lang="en-US" sz="3000" dirty="0">
                <a:solidFill>
                  <a:schemeClr val="tx2">
                    <a:lumMod val="50000"/>
                  </a:schemeClr>
                </a:solidFill>
              </a:rPr>
              <a:t>	The concept of releasing aerosol sprays into the stratosphere above the Arctic has been 	</a:t>
            </a:r>
            <a:r>
              <a:rPr lang="en-US" sz="3000" dirty="0" smtClean="0">
                <a:solidFill>
                  <a:schemeClr val="tx2">
                    <a:lumMod val="50000"/>
                  </a:schemeClr>
                </a:solidFill>
              </a:rPr>
              <a:t>proposed</a:t>
            </a:r>
            <a:endParaRPr lang="en-US" sz="3000" dirty="0">
              <a:solidFill>
                <a:schemeClr val="tx2">
                  <a:lumMod val="50000"/>
                </a:schemeClr>
              </a:solidFill>
            </a:endParaRPr>
          </a:p>
          <a:p>
            <a:pPr marL="0" indent="0">
              <a:buNone/>
            </a:pPr>
            <a:endParaRPr lang="en-US" sz="3000" dirty="0">
              <a:solidFill>
                <a:schemeClr val="tx2">
                  <a:lumMod val="50000"/>
                </a:schemeClr>
              </a:solidFill>
            </a:endParaRPr>
          </a:p>
        </p:txBody>
      </p:sp>
    </p:spTree>
    <p:extLst>
      <p:ext uri="{BB962C8B-B14F-4D97-AF65-F5344CB8AC3E}">
        <p14:creationId xmlns:p14="http://schemas.microsoft.com/office/powerpoint/2010/main" xmlns="" val="3758477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200150"/>
            <a:ext cx="8229600" cy="3394075"/>
          </a:xfrm>
        </p:spPr>
        <p:txBody>
          <a:bodyPr/>
          <a:lstStyle/>
          <a:p>
            <a:pPr marL="0" indent="0" algn="just">
              <a:buNone/>
            </a:pPr>
            <a:r>
              <a:rPr lang="en-US" sz="3000" dirty="0">
                <a:solidFill>
                  <a:schemeClr val="tx2">
                    <a:lumMod val="50000"/>
                  </a:schemeClr>
                </a:solidFill>
              </a:rPr>
              <a:t>by several scientists. This would involve </a:t>
            </a:r>
            <a:r>
              <a:rPr lang="en-US" sz="3000" dirty="0" smtClean="0">
                <a:solidFill>
                  <a:schemeClr val="tx2">
                    <a:lumMod val="50000"/>
                  </a:schemeClr>
                </a:solidFill>
              </a:rPr>
              <a:t>using </a:t>
            </a:r>
            <a:r>
              <a:rPr lang="en-US" sz="3000" dirty="0" err="1" smtClean="0">
                <a:solidFill>
                  <a:schemeClr val="tx2">
                    <a:lumMod val="50000"/>
                  </a:schemeClr>
                </a:solidFill>
              </a:rPr>
              <a:t>sulphur</a:t>
            </a:r>
            <a:r>
              <a:rPr lang="en-US" sz="3000" dirty="0" smtClean="0">
                <a:solidFill>
                  <a:schemeClr val="tx2">
                    <a:lumMod val="50000"/>
                  </a:schemeClr>
                </a:solidFill>
              </a:rPr>
              <a:t> </a:t>
            </a:r>
            <a:r>
              <a:rPr lang="en-US" sz="3000" dirty="0">
                <a:solidFill>
                  <a:schemeClr val="tx2">
                    <a:lumMod val="50000"/>
                  </a:schemeClr>
                </a:solidFill>
              </a:rPr>
              <a:t>or hydrogen </a:t>
            </a:r>
            <a:r>
              <a:rPr lang="en-US" sz="3000" dirty="0" err="1">
                <a:solidFill>
                  <a:schemeClr val="tx2">
                    <a:lumMod val="50000"/>
                  </a:schemeClr>
                </a:solidFill>
              </a:rPr>
              <a:t>sulphide</a:t>
            </a:r>
            <a:r>
              <a:rPr lang="en-US" sz="3000" dirty="0">
                <a:solidFill>
                  <a:schemeClr val="tx2">
                    <a:lumMod val="50000"/>
                  </a:schemeClr>
                </a:solidFill>
              </a:rPr>
              <a:t> 	aerosols so that </a:t>
            </a:r>
            <a:r>
              <a:rPr lang="en-US" sz="3000" dirty="0" err="1">
                <a:solidFill>
                  <a:schemeClr val="tx2">
                    <a:lumMod val="50000"/>
                  </a:schemeClr>
                </a:solidFill>
              </a:rPr>
              <a:t>sulphur</a:t>
            </a:r>
            <a:r>
              <a:rPr lang="en-US" sz="3000" dirty="0">
                <a:solidFill>
                  <a:schemeClr val="tx2">
                    <a:lumMod val="50000"/>
                  </a:schemeClr>
                </a:solidFill>
              </a:rPr>
              <a:t> dioxide would form clouds, which would, in turn, lead to a global 	dimming. The idea is modelled on historic volcanic explosions, such as that of Mount 	Pinatubo in the Philippines in 1991, which led to a short-term cooling of </a:t>
            </a:r>
            <a:r>
              <a:rPr lang="en-US" sz="3000" dirty="0" smtClean="0">
                <a:solidFill>
                  <a:schemeClr val="tx2">
                    <a:lumMod val="50000"/>
                  </a:schemeClr>
                </a:solidFill>
              </a:rPr>
              <a:t>global</a:t>
            </a:r>
            <a:endParaRPr lang="en-US" sz="3000" dirty="0"/>
          </a:p>
        </p:txBody>
      </p:sp>
    </p:spTree>
    <p:extLst>
      <p:ext uri="{BB962C8B-B14F-4D97-AF65-F5344CB8AC3E}">
        <p14:creationId xmlns:p14="http://schemas.microsoft.com/office/powerpoint/2010/main" xmlns="" val="7992452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sz="3000" dirty="0">
                <a:solidFill>
                  <a:schemeClr val="tx2">
                    <a:lumMod val="50000"/>
                  </a:schemeClr>
                </a:solidFill>
              </a:rPr>
              <a:t>temperatures 	by 0.5˚C. Scientists have also </a:t>
            </a:r>
            <a:r>
              <a:rPr lang="en-US" sz="3000" dirty="0" err="1">
                <a:solidFill>
                  <a:schemeClr val="tx2">
                    <a:lumMod val="50000"/>
                  </a:schemeClr>
                </a:solidFill>
              </a:rPr>
              <a:t>scrutinised</a:t>
            </a:r>
            <a:r>
              <a:rPr lang="en-US" sz="3000" dirty="0">
                <a:solidFill>
                  <a:schemeClr val="tx2">
                    <a:lumMod val="50000"/>
                  </a:schemeClr>
                </a:solidFill>
              </a:rPr>
              <a:t> whether it's possible to preserve the ice sheets of 	Greenland with reinforced high-tension cables, preventing icebergs from moving into the </a:t>
            </a:r>
            <a:r>
              <a:rPr lang="en-US" sz="3000" dirty="0" smtClean="0">
                <a:solidFill>
                  <a:schemeClr val="tx2">
                    <a:lumMod val="50000"/>
                  </a:schemeClr>
                </a:solidFill>
              </a:rPr>
              <a:t>sea</a:t>
            </a:r>
            <a:r>
              <a:rPr lang="en-US" sz="3000" dirty="0">
                <a:solidFill>
                  <a:schemeClr val="tx2">
                    <a:lumMod val="50000"/>
                  </a:schemeClr>
                </a:solidFill>
              </a:rPr>
              <a:t>. Meanwhile in the Russian Arctic, geo-engineering plans include the planting of millions </a:t>
            </a:r>
            <a:r>
              <a:rPr lang="en-US" sz="3000" dirty="0" smtClean="0">
                <a:solidFill>
                  <a:schemeClr val="tx2">
                    <a:lumMod val="50000"/>
                  </a:schemeClr>
                </a:solidFill>
              </a:rPr>
              <a:t>of </a:t>
            </a:r>
            <a:r>
              <a:rPr lang="en-US" sz="3000" dirty="0">
                <a:solidFill>
                  <a:schemeClr val="tx2">
                    <a:lumMod val="50000"/>
                  </a:schemeClr>
                </a:solidFill>
              </a:rPr>
              <a:t>birch trees. Whereas the region's </a:t>
            </a:r>
            <a:r>
              <a:rPr lang="en-US" sz="3000" dirty="0" smtClean="0">
                <a:solidFill>
                  <a:schemeClr val="tx2">
                    <a:lumMod val="50000"/>
                  </a:schemeClr>
                </a:solidFill>
              </a:rPr>
              <a:t>native</a:t>
            </a:r>
            <a:endParaRPr lang="en-US" sz="3000" dirty="0"/>
          </a:p>
        </p:txBody>
      </p:sp>
    </p:spTree>
    <p:extLst>
      <p:ext uri="{BB962C8B-B14F-4D97-AF65-F5344CB8AC3E}">
        <p14:creationId xmlns:p14="http://schemas.microsoft.com/office/powerpoint/2010/main" xmlns="" val="32376027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dirty="0">
                <a:solidFill>
                  <a:schemeClr val="tx2">
                    <a:lumMod val="50000"/>
                  </a:schemeClr>
                </a:solidFill>
              </a:rPr>
              <a:t>evergreen pines shade the snow and absorb </a:t>
            </a:r>
            <a:r>
              <a:rPr lang="en-US" dirty="0" smtClean="0">
                <a:solidFill>
                  <a:schemeClr val="tx2">
                    <a:lumMod val="50000"/>
                  </a:schemeClr>
                </a:solidFill>
              </a:rPr>
              <a:t>radiation</a:t>
            </a:r>
            <a:r>
              <a:rPr lang="en-US" dirty="0">
                <a:solidFill>
                  <a:schemeClr val="tx2">
                    <a:lumMod val="50000"/>
                  </a:schemeClr>
                </a:solidFill>
              </a:rPr>
              <a:t>, birches would shed their leaves in winter, thus enabling radiation to be reflected by </a:t>
            </a:r>
            <a:r>
              <a:rPr lang="en-US" dirty="0" smtClean="0">
                <a:solidFill>
                  <a:schemeClr val="tx2">
                    <a:lumMod val="50000"/>
                  </a:schemeClr>
                </a:solidFill>
              </a:rPr>
              <a:t>the </a:t>
            </a:r>
            <a:r>
              <a:rPr lang="en-US" dirty="0">
                <a:solidFill>
                  <a:schemeClr val="tx2">
                    <a:lumMod val="50000"/>
                  </a:schemeClr>
                </a:solidFill>
              </a:rPr>
              <a:t>snow. Re-routing Russian rivers to increase cold water flow to ice-forming areas could 	also be used to slow down warming, say some climate scientists.</a:t>
            </a:r>
            <a:endParaRPr lang="en-US" dirty="0"/>
          </a:p>
          <a:p>
            <a:pPr marL="0" indent="0" algn="just">
              <a:buNone/>
            </a:pPr>
            <a:endParaRPr lang="en-US" dirty="0"/>
          </a:p>
        </p:txBody>
      </p:sp>
    </p:spTree>
    <p:extLst>
      <p:ext uri="{BB962C8B-B14F-4D97-AF65-F5344CB8AC3E}">
        <p14:creationId xmlns:p14="http://schemas.microsoft.com/office/powerpoint/2010/main" xmlns="" val="19418927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 	</a:t>
            </a:r>
          </a:p>
        </p:txBody>
      </p:sp>
      <p:sp>
        <p:nvSpPr>
          <p:cNvPr id="3" name="Content Placeholder 2"/>
          <p:cNvSpPr>
            <a:spLocks noGrp="1"/>
          </p:cNvSpPr>
          <p:nvPr>
            <p:ph idx="1"/>
          </p:nvPr>
        </p:nvSpPr>
        <p:spPr/>
        <p:txBody>
          <a:bodyPr/>
          <a:lstStyle/>
          <a:p>
            <a:pPr marL="0" indent="0">
              <a:buNone/>
            </a:pPr>
            <a:r>
              <a:rPr lang="en-US" sz="3000" dirty="0" smtClean="0">
                <a:solidFill>
                  <a:schemeClr val="tx2">
                    <a:lumMod val="50000"/>
                  </a:schemeClr>
                </a:solidFill>
              </a:rPr>
              <a:t>		But </a:t>
            </a:r>
            <a:r>
              <a:rPr lang="en-US" sz="3000" dirty="0">
                <a:solidFill>
                  <a:schemeClr val="tx2">
                    <a:lumMod val="50000"/>
                  </a:schemeClr>
                </a:solidFill>
              </a:rPr>
              <a:t>will such schemes ever be implemented? Generally speaking, those who are most 	cautious about geo-engineering are the scientists involved in the research. Angel says that his 	plan is no substitute for developing renewable energy: the only permanent solution. And </a:t>
            </a:r>
            <a:r>
              <a:rPr lang="en-US" sz="3000" dirty="0" err="1">
                <a:solidFill>
                  <a:schemeClr val="tx2">
                    <a:lumMod val="50000"/>
                  </a:schemeClr>
                </a:solidFill>
              </a:rPr>
              <a:t>Dr</a:t>
            </a:r>
            <a:r>
              <a:rPr lang="en-US" sz="3000" dirty="0">
                <a:solidFill>
                  <a:schemeClr val="tx2">
                    <a:lumMod val="50000"/>
                  </a:schemeClr>
                </a:solidFill>
              </a:rPr>
              <a:t> 	Phil </a:t>
            </a:r>
            <a:r>
              <a:rPr lang="en-US" sz="3000" dirty="0" err="1">
                <a:solidFill>
                  <a:schemeClr val="tx2">
                    <a:lumMod val="50000"/>
                  </a:schemeClr>
                </a:solidFill>
              </a:rPr>
              <a:t>Rasch</a:t>
            </a:r>
            <a:r>
              <a:rPr lang="en-US" sz="3000" dirty="0">
                <a:solidFill>
                  <a:schemeClr val="tx2">
                    <a:lumMod val="50000"/>
                  </a:schemeClr>
                </a:solidFill>
              </a:rPr>
              <a:t> of the US-based Pacific Northwest National </a:t>
            </a:r>
            <a:r>
              <a:rPr lang="en-US" sz="3000" dirty="0" smtClean="0">
                <a:solidFill>
                  <a:schemeClr val="tx2">
                    <a:lumMod val="50000"/>
                  </a:schemeClr>
                </a:solidFill>
              </a:rPr>
              <a:t>Laboratory</a:t>
            </a:r>
            <a:endParaRPr lang="en-US" sz="3000" dirty="0">
              <a:solidFill>
                <a:schemeClr val="tx2">
                  <a:lumMod val="50000"/>
                </a:schemeClr>
              </a:solidFill>
            </a:endParaRPr>
          </a:p>
        </p:txBody>
      </p:sp>
    </p:spTree>
    <p:extLst>
      <p:ext uri="{BB962C8B-B14F-4D97-AF65-F5344CB8AC3E}">
        <p14:creationId xmlns:p14="http://schemas.microsoft.com/office/powerpoint/2010/main" xmlns="" val="7022247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sz="3000" dirty="0">
                <a:solidFill>
                  <a:schemeClr val="tx2">
                    <a:lumMod val="50000"/>
                  </a:schemeClr>
                </a:solidFill>
              </a:rPr>
              <a:t>is equally guarded about 	the role of geo-engineering: 'I think all of us agree that if we were to end geo-engineering on	a given day, then the planet would return to its pre-engineered condition very rapidly, and 	probably within ten to twenty years. That's certainly something to worry about.'</a:t>
            </a:r>
          </a:p>
          <a:p>
            <a:pPr marL="0" indent="0" algn="just">
              <a:buNone/>
            </a:pPr>
            <a:endParaRPr lang="en-US" sz="3000" dirty="0">
              <a:solidFill>
                <a:schemeClr val="tx2">
                  <a:lumMod val="50000"/>
                </a:schemeClr>
              </a:solidFill>
            </a:endParaRPr>
          </a:p>
          <a:p>
            <a:pPr marL="0" indent="0" algn="just">
              <a:buNone/>
            </a:pPr>
            <a:endParaRPr lang="en-US" sz="3000" dirty="0"/>
          </a:p>
        </p:txBody>
      </p:sp>
    </p:spTree>
    <p:extLst>
      <p:ext uri="{BB962C8B-B14F-4D97-AF65-F5344CB8AC3E}">
        <p14:creationId xmlns:p14="http://schemas.microsoft.com/office/powerpoint/2010/main" xmlns="" val="38733260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168" y="-38539"/>
            <a:ext cx="8229600" cy="857250"/>
          </a:xfrm>
        </p:spPr>
        <p:txBody>
          <a:bodyPr/>
          <a:lstStyle/>
          <a:p>
            <a:r>
              <a:rPr lang="en-US" dirty="0"/>
              <a:t>F</a:t>
            </a:r>
          </a:p>
        </p:txBody>
      </p:sp>
      <p:sp>
        <p:nvSpPr>
          <p:cNvPr id="3" name="Content Placeholder 2"/>
          <p:cNvSpPr>
            <a:spLocks noGrp="1"/>
          </p:cNvSpPr>
          <p:nvPr>
            <p:ph idx="1"/>
          </p:nvPr>
        </p:nvSpPr>
        <p:spPr/>
        <p:txBody>
          <a:bodyPr/>
          <a:lstStyle/>
          <a:p>
            <a:pPr marL="0" indent="0" algn="just">
              <a:buNone/>
            </a:pPr>
            <a:r>
              <a:rPr lang="en-US" sz="3000" dirty="0">
                <a:solidFill>
                  <a:schemeClr val="tx2">
                    <a:lumMod val="50000"/>
                  </a:schemeClr>
                </a:solidFill>
              </a:rPr>
              <a:t>	The Us National Center for Atmospheric Research has already suggested that the proposal</a:t>
            </a:r>
          </a:p>
          <a:p>
            <a:pPr marL="0" indent="0" algn="just">
              <a:buNone/>
            </a:pPr>
            <a:r>
              <a:rPr lang="en-US" sz="3000" dirty="0" smtClean="0">
                <a:solidFill>
                  <a:schemeClr val="tx2">
                    <a:lumMod val="50000"/>
                  </a:schemeClr>
                </a:solidFill>
              </a:rPr>
              <a:t>to </a:t>
            </a:r>
            <a:r>
              <a:rPr lang="en-US" sz="3000" dirty="0">
                <a:solidFill>
                  <a:schemeClr val="tx2">
                    <a:lumMod val="50000"/>
                  </a:schemeClr>
                </a:solidFill>
              </a:rPr>
              <a:t>inject </a:t>
            </a:r>
            <a:r>
              <a:rPr lang="en-US" sz="3000" dirty="0" err="1">
                <a:solidFill>
                  <a:schemeClr val="tx2">
                    <a:lumMod val="50000"/>
                  </a:schemeClr>
                </a:solidFill>
              </a:rPr>
              <a:t>sulphur</a:t>
            </a:r>
            <a:r>
              <a:rPr lang="en-US" sz="3000" dirty="0">
                <a:solidFill>
                  <a:schemeClr val="tx2">
                    <a:lumMod val="50000"/>
                  </a:schemeClr>
                </a:solidFill>
              </a:rPr>
              <a:t> into the atmosphere might affect rainfall patterns across the tropics and the </a:t>
            </a:r>
            <a:r>
              <a:rPr lang="en-US" sz="3000" dirty="0" smtClean="0">
                <a:solidFill>
                  <a:schemeClr val="tx2">
                    <a:lumMod val="50000"/>
                  </a:schemeClr>
                </a:solidFill>
              </a:rPr>
              <a:t>Southern </a:t>
            </a:r>
            <a:r>
              <a:rPr lang="en-US" sz="3000" dirty="0">
                <a:solidFill>
                  <a:schemeClr val="tx2">
                    <a:lumMod val="50000"/>
                  </a:schemeClr>
                </a:solidFill>
              </a:rPr>
              <a:t>Ocean. 'Geo-engineering plans to inject stratospheric aerosols or to seed clouds 	would act to cool the planet, and act to increase the extent </a:t>
            </a:r>
            <a:r>
              <a:rPr lang="en-US" sz="3000" dirty="0" smtClean="0">
                <a:solidFill>
                  <a:schemeClr val="tx2">
                    <a:lumMod val="50000"/>
                  </a:schemeClr>
                </a:solidFill>
              </a:rPr>
              <a:t>of</a:t>
            </a:r>
            <a:endParaRPr lang="en-US" sz="3000" dirty="0">
              <a:solidFill>
                <a:schemeClr val="tx2">
                  <a:lumMod val="50000"/>
                </a:schemeClr>
              </a:solidFill>
            </a:endParaRPr>
          </a:p>
        </p:txBody>
      </p:sp>
    </p:spTree>
    <p:extLst>
      <p:ext uri="{BB962C8B-B14F-4D97-AF65-F5344CB8AC3E}">
        <p14:creationId xmlns:p14="http://schemas.microsoft.com/office/powerpoint/2010/main" xmlns="" val="37277466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dirty="0">
                <a:solidFill>
                  <a:schemeClr val="tx2">
                    <a:lumMod val="50000"/>
                  </a:schemeClr>
                </a:solidFill>
              </a:rPr>
              <a:t>sea ice,' says </a:t>
            </a:r>
            <a:r>
              <a:rPr lang="en-US" dirty="0" err="1">
                <a:solidFill>
                  <a:schemeClr val="tx2">
                    <a:lumMod val="50000"/>
                  </a:schemeClr>
                </a:solidFill>
              </a:rPr>
              <a:t>Rasch</a:t>
            </a:r>
            <a:r>
              <a:rPr lang="en-US" dirty="0">
                <a:solidFill>
                  <a:schemeClr val="tx2">
                    <a:lumMod val="50000"/>
                  </a:schemeClr>
                </a:solidFill>
              </a:rPr>
              <a:t>. 'But all the 	models suggest some impact on the distribution of precipitation</a:t>
            </a:r>
            <a:r>
              <a:rPr lang="en-US" dirty="0" smtClean="0">
                <a:solidFill>
                  <a:schemeClr val="tx2">
                    <a:lumMod val="50000"/>
                  </a:schemeClr>
                </a:solidFill>
              </a:rPr>
              <a:t>.</a:t>
            </a:r>
          </a:p>
          <a:p>
            <a:pPr marL="0" indent="0" algn="just">
              <a:buNone/>
            </a:pPr>
            <a:r>
              <a:rPr lang="en-US" sz="3000" dirty="0">
                <a:solidFill>
                  <a:schemeClr val="tx2">
                    <a:lumMod val="50000"/>
                  </a:schemeClr>
                </a:solidFill>
              </a:rPr>
              <a:t>G </a:t>
            </a:r>
            <a:endParaRPr lang="en-US" sz="3000" dirty="0" smtClean="0">
              <a:solidFill>
                <a:schemeClr val="tx2">
                  <a:lumMod val="50000"/>
                </a:schemeClr>
              </a:solidFill>
            </a:endParaRPr>
          </a:p>
          <a:p>
            <a:pPr marL="0" indent="0" algn="just">
              <a:buNone/>
            </a:pPr>
            <a:r>
              <a:rPr lang="en-US" sz="3000" dirty="0">
                <a:solidFill>
                  <a:schemeClr val="tx2">
                    <a:lumMod val="50000"/>
                  </a:schemeClr>
                </a:solidFill>
              </a:rPr>
              <a:t>		'A further risk with geo-engineering projects is that you can "overshoot",' says </a:t>
            </a:r>
            <a:r>
              <a:rPr lang="en-US" sz="3000" dirty="0" err="1">
                <a:solidFill>
                  <a:schemeClr val="tx2">
                    <a:lumMod val="50000"/>
                  </a:schemeClr>
                </a:solidFill>
              </a:rPr>
              <a:t>Dr</a:t>
            </a:r>
            <a:r>
              <a:rPr lang="en-US" sz="3000" dirty="0">
                <a:solidFill>
                  <a:schemeClr val="tx2">
                    <a:lumMod val="50000"/>
                  </a:schemeClr>
                </a:solidFill>
              </a:rPr>
              <a:t> Dan Lunt, </a:t>
            </a:r>
            <a:r>
              <a:rPr lang="en-US" sz="3000" dirty="0" smtClean="0">
                <a:solidFill>
                  <a:schemeClr val="tx2">
                    <a:lumMod val="50000"/>
                  </a:schemeClr>
                </a:solidFill>
              </a:rPr>
              <a:t>from </a:t>
            </a:r>
            <a:r>
              <a:rPr lang="en-US" sz="3000" dirty="0">
                <a:solidFill>
                  <a:schemeClr val="tx2">
                    <a:lumMod val="50000"/>
                  </a:schemeClr>
                </a:solidFill>
              </a:rPr>
              <a:t>the University of Bristol's School of Geophysical Sciences, who has studied the likely 	impacts </a:t>
            </a:r>
            <a:r>
              <a:rPr lang="en-US" sz="3000" dirty="0" smtClean="0">
                <a:solidFill>
                  <a:schemeClr val="tx2">
                    <a:lumMod val="50000"/>
                  </a:schemeClr>
                </a:solidFill>
              </a:rPr>
              <a:t>of</a:t>
            </a:r>
            <a:endParaRPr lang="en-US" dirty="0"/>
          </a:p>
        </p:txBody>
      </p:sp>
    </p:spTree>
    <p:extLst>
      <p:ext uri="{BB962C8B-B14F-4D97-AF65-F5344CB8AC3E}">
        <p14:creationId xmlns:p14="http://schemas.microsoft.com/office/powerpoint/2010/main" xmlns="" val="32086238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957263"/>
            <a:ext cx="8229600" cy="3394075"/>
          </a:xfrm>
        </p:spPr>
        <p:txBody>
          <a:bodyPr/>
          <a:lstStyle/>
          <a:p>
            <a:pPr marL="0" indent="0">
              <a:buNone/>
            </a:pPr>
            <a:r>
              <a:rPr lang="en-US" sz="2800" dirty="0">
                <a:solidFill>
                  <a:schemeClr val="tx2">
                    <a:lumMod val="50000"/>
                  </a:schemeClr>
                </a:solidFill>
              </a:rPr>
              <a:t>the sunshade and aerosol schemes on the climate. 'You may bring global 	temperatures back to pre-industrial levels, but the risk is that the poles will still be warmer </a:t>
            </a:r>
            <a:r>
              <a:rPr lang="en-US" sz="2800" dirty="0" smtClean="0">
                <a:solidFill>
                  <a:schemeClr val="tx2">
                    <a:lumMod val="50000"/>
                  </a:schemeClr>
                </a:solidFill>
              </a:rPr>
              <a:t>than </a:t>
            </a:r>
            <a:r>
              <a:rPr lang="en-US" sz="2800" dirty="0">
                <a:solidFill>
                  <a:schemeClr val="tx2">
                    <a:lumMod val="50000"/>
                  </a:schemeClr>
                </a:solidFill>
              </a:rPr>
              <a:t>they should be and the tropics will be cooler than before </a:t>
            </a:r>
            <a:r>
              <a:rPr lang="en-US" sz="2800" dirty="0" err="1">
                <a:solidFill>
                  <a:schemeClr val="tx2">
                    <a:lumMod val="50000"/>
                  </a:schemeClr>
                </a:solidFill>
              </a:rPr>
              <a:t>industrialisation</a:t>
            </a:r>
            <a:r>
              <a:rPr lang="en-US" sz="2800" dirty="0">
                <a:solidFill>
                  <a:schemeClr val="tx2">
                    <a:lumMod val="50000"/>
                  </a:schemeClr>
                </a:solidFill>
              </a:rPr>
              <a:t>. To avoid such 	a scenario, Lunt says Angel's project would have to operate at half strength; all of which </a:t>
            </a:r>
            <a:r>
              <a:rPr lang="en-US" sz="2800" dirty="0" smtClean="0">
                <a:solidFill>
                  <a:schemeClr val="tx2">
                    <a:lumMod val="50000"/>
                  </a:schemeClr>
                </a:solidFill>
              </a:rPr>
              <a:t>reinforces </a:t>
            </a:r>
            <a:r>
              <a:rPr lang="en-US" sz="2800" dirty="0">
                <a:solidFill>
                  <a:schemeClr val="tx2">
                    <a:lumMod val="50000"/>
                  </a:schemeClr>
                </a:solidFill>
              </a:rPr>
              <a:t>his view that the best option is to avoid the need for geo-engineering altogether.</a:t>
            </a:r>
          </a:p>
          <a:p>
            <a:pPr marL="0" indent="0">
              <a:buNone/>
            </a:pPr>
            <a:endParaRPr lang="en-US" sz="2800" dirty="0"/>
          </a:p>
        </p:txBody>
      </p:sp>
    </p:spTree>
    <p:extLst>
      <p:ext uri="{BB962C8B-B14F-4D97-AF65-F5344CB8AC3E}">
        <p14:creationId xmlns:p14="http://schemas.microsoft.com/office/powerpoint/2010/main" xmlns="" val="33553550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2">
                    <a:lumMod val="50000"/>
                  </a:schemeClr>
                </a:solidFill>
              </a:rPr>
              <a:t>H </a:t>
            </a:r>
            <a:endParaRPr lang="en-US" dirty="0"/>
          </a:p>
        </p:txBody>
      </p:sp>
      <p:sp>
        <p:nvSpPr>
          <p:cNvPr id="3" name="Content Placeholder 2"/>
          <p:cNvSpPr>
            <a:spLocks noGrp="1"/>
          </p:cNvSpPr>
          <p:nvPr>
            <p:ph idx="1"/>
          </p:nvPr>
        </p:nvSpPr>
        <p:spPr/>
        <p:txBody>
          <a:bodyPr/>
          <a:lstStyle/>
          <a:p>
            <a:pPr marL="0" indent="0" algn="just">
              <a:buNone/>
            </a:pPr>
            <a:r>
              <a:rPr lang="en-US" sz="3000" dirty="0">
                <a:solidFill>
                  <a:schemeClr val="tx2">
                    <a:lumMod val="50000"/>
                  </a:schemeClr>
                </a:solidFill>
              </a:rPr>
              <a:t>	</a:t>
            </a:r>
            <a:r>
              <a:rPr lang="en-US" sz="3000" dirty="0" smtClean="0">
                <a:solidFill>
                  <a:schemeClr val="tx2">
                    <a:lumMod val="50000"/>
                  </a:schemeClr>
                </a:solidFill>
              </a:rPr>
              <a:t>	The </a:t>
            </a:r>
            <a:r>
              <a:rPr lang="en-US" sz="3000" dirty="0">
                <a:solidFill>
                  <a:schemeClr val="tx2">
                    <a:lumMod val="50000"/>
                  </a:schemeClr>
                </a:solidFill>
              </a:rPr>
              <a:t>main reason why geo-engineering is supported by many in the scientific community is </a:t>
            </a:r>
            <a:r>
              <a:rPr lang="en-US" sz="3000" dirty="0" smtClean="0">
                <a:solidFill>
                  <a:schemeClr val="tx2">
                    <a:lumMod val="50000"/>
                  </a:schemeClr>
                </a:solidFill>
              </a:rPr>
              <a:t>that </a:t>
            </a:r>
            <a:r>
              <a:rPr lang="en-US" sz="3000" dirty="0">
                <a:solidFill>
                  <a:schemeClr val="tx2">
                    <a:lumMod val="50000"/>
                  </a:schemeClr>
                </a:solidFill>
              </a:rPr>
              <a:t>most researchers have little faith in the ability of politicians to agree-and then bring in – 	the necessary carbon cuts. Even leading conservation  organizations see the value of 	investigating the potential of geo-engineering. According to </a:t>
            </a:r>
            <a:r>
              <a:rPr lang="en-US" sz="3000" dirty="0" err="1" smtClean="0">
                <a:solidFill>
                  <a:schemeClr val="tx2">
                    <a:lumMod val="50000"/>
                  </a:schemeClr>
                </a:solidFill>
              </a:rPr>
              <a:t>Dr</a:t>
            </a:r>
            <a:endParaRPr lang="en-US" sz="3000" dirty="0">
              <a:solidFill>
                <a:schemeClr val="tx2">
                  <a:lumMod val="50000"/>
                </a:schemeClr>
              </a:solidFill>
            </a:endParaRPr>
          </a:p>
        </p:txBody>
      </p:sp>
    </p:spTree>
    <p:extLst>
      <p:ext uri="{BB962C8B-B14F-4D97-AF65-F5344CB8AC3E}">
        <p14:creationId xmlns:p14="http://schemas.microsoft.com/office/powerpoint/2010/main" xmlns="" val="4255439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PASSAGE 2</a:t>
            </a:r>
            <a:br>
              <a:rPr lang="en-US" dirty="0"/>
            </a:br>
            <a:endParaRPr lang="en-US" dirty="0"/>
          </a:p>
        </p:txBody>
      </p:sp>
      <p:sp>
        <p:nvSpPr>
          <p:cNvPr id="3" name="Content Placeholder 2"/>
          <p:cNvSpPr>
            <a:spLocks noGrp="1"/>
          </p:cNvSpPr>
          <p:nvPr>
            <p:ph idx="1"/>
          </p:nvPr>
        </p:nvSpPr>
        <p:spPr/>
        <p:txBody>
          <a:bodyPr/>
          <a:lstStyle/>
          <a:p>
            <a:pPr marL="0" indent="0">
              <a:buNone/>
            </a:pPr>
            <a:r>
              <a:rPr lang="en-US" b="1" i="1" dirty="0" smtClean="0">
                <a:solidFill>
                  <a:schemeClr val="tx2">
                    <a:lumMod val="50000"/>
                  </a:schemeClr>
                </a:solidFill>
              </a:rPr>
              <a:t>You </a:t>
            </a:r>
            <a:r>
              <a:rPr lang="en-US" b="1" i="1" dirty="0">
                <a:solidFill>
                  <a:schemeClr val="tx2">
                    <a:lumMod val="50000"/>
                  </a:schemeClr>
                </a:solidFill>
              </a:rPr>
              <a:t>should spend about 20 minutes on Questions 14 - 27, which are based on Reading</a:t>
            </a:r>
            <a:endParaRPr lang="en-US" dirty="0">
              <a:solidFill>
                <a:schemeClr val="tx2">
                  <a:lumMod val="50000"/>
                </a:schemeClr>
              </a:solidFill>
            </a:endParaRPr>
          </a:p>
          <a:p>
            <a:pPr marL="0" indent="0">
              <a:buNone/>
            </a:pPr>
            <a:r>
              <a:rPr lang="en-US" b="1" i="1" dirty="0">
                <a:solidFill>
                  <a:schemeClr val="tx2">
                    <a:lumMod val="50000"/>
                  </a:schemeClr>
                </a:solidFill>
              </a:rPr>
              <a:t>Passage 2 below.</a:t>
            </a:r>
            <a:endParaRPr lang="en-US" dirty="0">
              <a:solidFill>
                <a:schemeClr val="tx2">
                  <a:lumMod val="50000"/>
                </a:schemeClr>
              </a:solidFill>
            </a:endParaRPr>
          </a:p>
          <a:p>
            <a:pPr marL="0" indent="0">
              <a:buNone/>
            </a:pPr>
            <a:endParaRPr lang="en-US" dirty="0">
              <a:solidFill>
                <a:schemeClr val="tx2">
                  <a:lumMod val="50000"/>
                </a:schemeClr>
              </a:solidFill>
            </a:endParaRPr>
          </a:p>
        </p:txBody>
      </p:sp>
    </p:spTree>
    <p:extLst>
      <p:ext uri="{BB962C8B-B14F-4D97-AF65-F5344CB8AC3E}">
        <p14:creationId xmlns:p14="http://schemas.microsoft.com/office/powerpoint/2010/main" xmlns="" val="35467449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3000" dirty="0">
                <a:solidFill>
                  <a:schemeClr val="tx2">
                    <a:lumMod val="50000"/>
                  </a:schemeClr>
                </a:solidFill>
              </a:rPr>
              <a:t>Martin </a:t>
            </a:r>
            <a:r>
              <a:rPr lang="en-US" sz="3000" dirty="0" err="1">
                <a:solidFill>
                  <a:schemeClr val="tx2">
                    <a:lumMod val="50000"/>
                  </a:schemeClr>
                </a:solidFill>
              </a:rPr>
              <a:t>Sommerkorn</a:t>
            </a:r>
            <a:r>
              <a:rPr lang="en-US" sz="3000" dirty="0">
                <a:solidFill>
                  <a:schemeClr val="tx2">
                    <a:lumMod val="50000"/>
                  </a:schemeClr>
                </a:solidFill>
              </a:rPr>
              <a:t>, climate 	change advisor for the World Wildlife Fund’s International Arctic </a:t>
            </a:r>
            <a:r>
              <a:rPr lang="en-US" sz="3000" dirty="0" err="1">
                <a:solidFill>
                  <a:schemeClr val="tx2">
                    <a:lumMod val="50000"/>
                  </a:schemeClr>
                </a:solidFill>
              </a:rPr>
              <a:t>Programme</a:t>
            </a:r>
            <a:r>
              <a:rPr lang="en-US" sz="3000" dirty="0">
                <a:solidFill>
                  <a:schemeClr val="tx2">
                    <a:lumMod val="50000"/>
                  </a:schemeClr>
                </a:solidFill>
              </a:rPr>
              <a:t>, ‘Human-	induced climate change has brought humanity to a position where we shouldn’t exclude 	thinking thoroughly about this topic and its possibilities.’</a:t>
            </a:r>
          </a:p>
          <a:p>
            <a:pPr marL="0" indent="0">
              <a:buNone/>
            </a:pPr>
            <a:endParaRPr lang="en-US" sz="3000" dirty="0"/>
          </a:p>
        </p:txBody>
      </p:sp>
    </p:spTree>
    <p:extLst>
      <p:ext uri="{BB962C8B-B14F-4D97-AF65-F5344CB8AC3E}">
        <p14:creationId xmlns:p14="http://schemas.microsoft.com/office/powerpoint/2010/main" xmlns="" val="1764898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14 - 16</a:t>
            </a:r>
            <a:br>
              <a:rPr lang="en-US" dirty="0"/>
            </a:br>
            <a:endParaRPr lang="en-US" dirty="0"/>
          </a:p>
        </p:txBody>
      </p:sp>
      <p:sp>
        <p:nvSpPr>
          <p:cNvPr id="3" name="Content Placeholder 2"/>
          <p:cNvSpPr>
            <a:spLocks noGrp="1"/>
          </p:cNvSpPr>
          <p:nvPr>
            <p:ph idx="1"/>
          </p:nvPr>
        </p:nvSpPr>
        <p:spPr/>
        <p:txBody>
          <a:bodyPr/>
          <a:lstStyle/>
          <a:p>
            <a:pPr marL="0" indent="0">
              <a:buNone/>
            </a:pPr>
            <a:r>
              <a:rPr lang="en-US" sz="3000" b="1" dirty="0" smtClean="0">
                <a:solidFill>
                  <a:schemeClr val="tx2">
                    <a:lumMod val="50000"/>
                  </a:schemeClr>
                </a:solidFill>
              </a:rPr>
              <a:t>Reading Passage 2 has eight paragraphs A - H</a:t>
            </a:r>
            <a:endParaRPr lang="en-US" sz="3000" dirty="0" smtClean="0">
              <a:solidFill>
                <a:schemeClr val="tx2">
                  <a:lumMod val="50000"/>
                </a:schemeClr>
              </a:solidFill>
            </a:endParaRPr>
          </a:p>
          <a:p>
            <a:pPr marL="0" indent="0">
              <a:buNone/>
            </a:pPr>
            <a:r>
              <a:rPr lang="en-US" sz="3000" b="1" dirty="0" smtClean="0">
                <a:solidFill>
                  <a:schemeClr val="tx2">
                    <a:lumMod val="50000"/>
                  </a:schemeClr>
                </a:solidFill>
              </a:rPr>
              <a:t>Which paragraph contains the following information?</a:t>
            </a:r>
            <a:endParaRPr lang="en-US" sz="3000" dirty="0" smtClean="0">
              <a:solidFill>
                <a:schemeClr val="tx2">
                  <a:lumMod val="50000"/>
                </a:schemeClr>
              </a:solidFill>
            </a:endParaRPr>
          </a:p>
          <a:p>
            <a:pPr marL="0" indent="0">
              <a:buNone/>
            </a:pPr>
            <a:r>
              <a:rPr lang="en-US" sz="3000" i="1" dirty="0" smtClean="0">
                <a:solidFill>
                  <a:schemeClr val="tx2">
                    <a:lumMod val="50000"/>
                  </a:schemeClr>
                </a:solidFill>
              </a:rPr>
              <a:t>Write the correct letter, </a:t>
            </a:r>
            <a:r>
              <a:rPr lang="en-US" sz="3000" b="1" i="1" dirty="0" smtClean="0">
                <a:solidFill>
                  <a:schemeClr val="tx2">
                    <a:lumMod val="50000"/>
                  </a:schemeClr>
                </a:solidFill>
              </a:rPr>
              <a:t>A - H</a:t>
            </a:r>
            <a:r>
              <a:rPr lang="en-US" sz="3000" i="1" dirty="0" smtClean="0">
                <a:solidFill>
                  <a:schemeClr val="tx2">
                    <a:lumMod val="50000"/>
                  </a:schemeClr>
                </a:solidFill>
              </a:rPr>
              <a:t>, in boxes 14 - 16 on your answer sheet.</a:t>
            </a:r>
            <a:endParaRPr lang="en-US" sz="3000" dirty="0" smtClean="0">
              <a:solidFill>
                <a:schemeClr val="tx2">
                  <a:lumMod val="50000"/>
                </a:schemeClr>
              </a:solidFill>
            </a:endParaRPr>
          </a:p>
          <a:p>
            <a:pPr marL="0" indent="0">
              <a:buNone/>
            </a:pPr>
            <a:endParaRPr lang="en-US" dirty="0"/>
          </a:p>
        </p:txBody>
      </p:sp>
    </p:spTree>
    <p:extLst>
      <p:ext uri="{BB962C8B-B14F-4D97-AF65-F5344CB8AC3E}">
        <p14:creationId xmlns:p14="http://schemas.microsoft.com/office/powerpoint/2010/main" xmlns="" val="27137339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solidFill>
                  <a:schemeClr val="tx2">
                    <a:lumMod val="50000"/>
                  </a:schemeClr>
                </a:solidFill>
              </a:rPr>
              <a:t>14 	mention of a geo-engineering project based on an earlier natural phenomenon</a:t>
            </a:r>
          </a:p>
          <a:p>
            <a:pPr marL="0" indent="0">
              <a:buNone/>
            </a:pPr>
            <a:r>
              <a:rPr lang="en-US" dirty="0">
                <a:solidFill>
                  <a:schemeClr val="tx2">
                    <a:lumMod val="50000"/>
                  </a:schemeClr>
                </a:solidFill>
              </a:rPr>
              <a:t>15	</a:t>
            </a:r>
            <a:r>
              <a:rPr lang="en-US" dirty="0" smtClean="0">
                <a:solidFill>
                  <a:schemeClr val="tx2">
                    <a:lumMod val="50000"/>
                  </a:schemeClr>
                </a:solidFill>
              </a:rPr>
              <a:t>     an </a:t>
            </a:r>
            <a:r>
              <a:rPr lang="en-US" dirty="0">
                <a:solidFill>
                  <a:schemeClr val="tx2">
                    <a:lumMod val="50000"/>
                  </a:schemeClr>
                </a:solidFill>
              </a:rPr>
              <a:t>example of a successful use of geo-engineering</a:t>
            </a:r>
          </a:p>
          <a:p>
            <a:pPr marL="0" indent="0">
              <a:buNone/>
            </a:pPr>
            <a:r>
              <a:rPr lang="en-US" dirty="0">
                <a:solidFill>
                  <a:schemeClr val="tx2">
                    <a:lumMod val="50000"/>
                  </a:schemeClr>
                </a:solidFill>
              </a:rPr>
              <a:t>16	</a:t>
            </a:r>
            <a:r>
              <a:rPr lang="en-US" dirty="0" smtClean="0">
                <a:solidFill>
                  <a:schemeClr val="tx2">
                    <a:lumMod val="50000"/>
                  </a:schemeClr>
                </a:solidFill>
              </a:rPr>
              <a:t>     a common </a:t>
            </a:r>
            <a:r>
              <a:rPr lang="en-US" dirty="0">
                <a:solidFill>
                  <a:schemeClr val="tx2">
                    <a:lumMod val="50000"/>
                  </a:schemeClr>
                </a:solidFill>
              </a:rPr>
              <a:t>definition of geo-engineering</a:t>
            </a:r>
          </a:p>
          <a:p>
            <a:pPr marL="0" indent="0">
              <a:buNone/>
            </a:pPr>
            <a:endParaRPr lang="en-US" dirty="0"/>
          </a:p>
        </p:txBody>
      </p:sp>
    </p:spTree>
    <p:extLst>
      <p:ext uri="{BB962C8B-B14F-4D97-AF65-F5344CB8AC3E}">
        <p14:creationId xmlns:p14="http://schemas.microsoft.com/office/powerpoint/2010/main" xmlns="" val="21180876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3000" b="1" dirty="0">
                <a:solidFill>
                  <a:schemeClr val="tx2">
                    <a:lumMod val="50000"/>
                  </a:schemeClr>
                </a:solidFill>
              </a:rPr>
              <a:t>Questions  17 - 23</a:t>
            </a:r>
            <a:endParaRPr lang="en-US" sz="3000" dirty="0">
              <a:solidFill>
                <a:schemeClr val="tx2">
                  <a:lumMod val="50000"/>
                </a:schemeClr>
              </a:solidFill>
            </a:endParaRPr>
          </a:p>
          <a:p>
            <a:pPr marL="0" indent="0">
              <a:buNone/>
            </a:pPr>
            <a:r>
              <a:rPr lang="en-US" sz="3000" b="1" dirty="0">
                <a:solidFill>
                  <a:schemeClr val="tx2">
                    <a:lumMod val="50000"/>
                  </a:schemeClr>
                </a:solidFill>
              </a:rPr>
              <a:t>Complete the table below.</a:t>
            </a:r>
            <a:endParaRPr lang="en-US" sz="3000" dirty="0">
              <a:solidFill>
                <a:schemeClr val="tx2">
                  <a:lumMod val="50000"/>
                </a:schemeClr>
              </a:solidFill>
            </a:endParaRPr>
          </a:p>
          <a:p>
            <a:pPr marL="0" indent="0">
              <a:buNone/>
            </a:pPr>
            <a:r>
              <a:rPr lang="en-US" sz="3000" b="1" dirty="0">
                <a:solidFill>
                  <a:schemeClr val="tx2">
                    <a:lumMod val="50000"/>
                  </a:schemeClr>
                </a:solidFill>
              </a:rPr>
              <a:t>Choose ONE WORD from the passage for each answer.</a:t>
            </a:r>
            <a:endParaRPr lang="en-US" sz="3000" dirty="0">
              <a:solidFill>
                <a:schemeClr val="tx2">
                  <a:lumMod val="50000"/>
                </a:schemeClr>
              </a:solidFill>
            </a:endParaRPr>
          </a:p>
          <a:p>
            <a:pPr marL="0" indent="0">
              <a:buNone/>
            </a:pPr>
            <a:r>
              <a:rPr lang="en-US" sz="3000" b="1" dirty="0">
                <a:solidFill>
                  <a:schemeClr val="tx2">
                    <a:lumMod val="50000"/>
                  </a:schemeClr>
                </a:solidFill>
              </a:rPr>
              <a:t>Write your answers in boxes </a:t>
            </a:r>
            <a:r>
              <a:rPr lang="en-US" sz="3000" b="1" dirty="0" smtClean="0">
                <a:solidFill>
                  <a:schemeClr val="tx2">
                    <a:lumMod val="50000"/>
                  </a:schemeClr>
                </a:solidFill>
              </a:rPr>
              <a:t>17-23 </a:t>
            </a:r>
            <a:r>
              <a:rPr lang="en-US" sz="3000" b="1" dirty="0">
                <a:solidFill>
                  <a:schemeClr val="tx2">
                    <a:lumMod val="50000"/>
                  </a:schemeClr>
                </a:solidFill>
              </a:rPr>
              <a:t>on your answer sheet.</a:t>
            </a:r>
            <a:endParaRPr lang="en-US" sz="3000" dirty="0">
              <a:solidFill>
                <a:schemeClr val="tx2">
                  <a:lumMod val="50000"/>
                </a:schemeClr>
              </a:solidFill>
            </a:endParaRPr>
          </a:p>
          <a:p>
            <a:pPr marL="0" indent="0">
              <a:buNone/>
            </a:pPr>
            <a:endParaRPr lang="en-US" sz="3000" dirty="0">
              <a:solidFill>
                <a:schemeClr val="tx2">
                  <a:lumMod val="50000"/>
                </a:schemeClr>
              </a:solidFill>
            </a:endParaRPr>
          </a:p>
        </p:txBody>
      </p:sp>
    </p:spTree>
    <p:extLst>
      <p:ext uri="{BB962C8B-B14F-4D97-AF65-F5344CB8AC3E}">
        <p14:creationId xmlns:p14="http://schemas.microsoft.com/office/powerpoint/2010/main" xmlns="" val="18061303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922732593"/>
              </p:ext>
            </p:extLst>
          </p:nvPr>
        </p:nvGraphicFramePr>
        <p:xfrm>
          <a:off x="285750" y="928687"/>
          <a:ext cx="8615363" cy="3771900"/>
        </p:xfrm>
        <a:graphic>
          <a:graphicData uri="http://schemas.openxmlformats.org/drawingml/2006/table">
            <a:tbl>
              <a:tblPr firstRow="1" firstCol="1" bandRow="1">
                <a:tableStyleId>{5C22544A-7EE6-4342-B048-85BDC9FD1C3A}</a:tableStyleId>
              </a:tblPr>
              <a:tblGrid>
                <a:gridCol w="4307243"/>
                <a:gridCol w="4308120"/>
              </a:tblGrid>
              <a:tr h="377190">
                <a:tc>
                  <a:txBody>
                    <a:bodyPr/>
                    <a:lstStyle/>
                    <a:p>
                      <a:pPr marL="0" marR="0" algn="ctr">
                        <a:spcBef>
                          <a:spcPts val="0"/>
                        </a:spcBef>
                        <a:spcAft>
                          <a:spcPts val="0"/>
                        </a:spcAft>
                      </a:pPr>
                      <a:r>
                        <a:rPr lang="en-US" sz="1800" dirty="0">
                          <a:effectLst/>
                        </a:rPr>
                        <a:t>Procedure</a:t>
                      </a:r>
                      <a:endParaRPr lang="en-US" sz="1100" dirty="0">
                        <a:effectLst/>
                        <a:latin typeface="Calibri"/>
                        <a:ea typeface="Calibri"/>
                        <a:cs typeface="Cordia New"/>
                      </a:endParaRPr>
                    </a:p>
                  </a:txBody>
                  <a:tcPr marL="68580" marR="68580" marT="0" marB="0"/>
                </a:tc>
                <a:tc>
                  <a:txBody>
                    <a:bodyPr/>
                    <a:lstStyle/>
                    <a:p>
                      <a:pPr marL="0" marR="0" algn="ctr">
                        <a:spcBef>
                          <a:spcPts val="0"/>
                        </a:spcBef>
                        <a:spcAft>
                          <a:spcPts val="0"/>
                        </a:spcAft>
                      </a:pPr>
                      <a:r>
                        <a:rPr lang="en-US" sz="1800">
                          <a:effectLst/>
                        </a:rPr>
                        <a:t>Aim</a:t>
                      </a:r>
                      <a:endParaRPr lang="en-US" sz="1100">
                        <a:effectLst/>
                        <a:latin typeface="Calibri"/>
                        <a:ea typeface="Calibri"/>
                        <a:cs typeface="Cordia New"/>
                      </a:endParaRPr>
                    </a:p>
                  </a:txBody>
                  <a:tcPr marL="68580" marR="68580" marT="0" marB="0"/>
                </a:tc>
              </a:tr>
              <a:tr h="1508760">
                <a:tc>
                  <a:txBody>
                    <a:bodyPr/>
                    <a:lstStyle/>
                    <a:p>
                      <a:pPr marL="0" marR="0">
                        <a:spcBef>
                          <a:spcPts val="0"/>
                        </a:spcBef>
                        <a:spcAft>
                          <a:spcPts val="0"/>
                        </a:spcAft>
                      </a:pPr>
                      <a:r>
                        <a:rPr lang="en-US" sz="1800">
                          <a:effectLst/>
                        </a:rPr>
                        <a:t>put a large number of tiny spacecraft into</a:t>
                      </a:r>
                      <a:endParaRPr lang="en-US" sz="1100">
                        <a:effectLst/>
                      </a:endParaRPr>
                    </a:p>
                    <a:p>
                      <a:pPr marL="0" marR="0">
                        <a:spcBef>
                          <a:spcPts val="0"/>
                        </a:spcBef>
                        <a:spcAft>
                          <a:spcPts val="0"/>
                        </a:spcAft>
                      </a:pPr>
                      <a:r>
                        <a:rPr lang="en-US" sz="1800">
                          <a:effectLst/>
                        </a:rPr>
                        <a:t>orbit far above Earth</a:t>
                      </a:r>
                      <a:endParaRPr lang="en-US" sz="1100">
                        <a:effectLst/>
                        <a:latin typeface="Calibri"/>
                        <a:ea typeface="Calibri"/>
                        <a:cs typeface="Cordia New"/>
                      </a:endParaRPr>
                    </a:p>
                  </a:txBody>
                  <a:tcPr marL="68580" marR="68580" marT="0" marB="0"/>
                </a:tc>
                <a:tc>
                  <a:txBody>
                    <a:bodyPr/>
                    <a:lstStyle/>
                    <a:p>
                      <a:pPr marL="0" marR="0">
                        <a:spcBef>
                          <a:spcPts val="0"/>
                        </a:spcBef>
                        <a:spcAft>
                          <a:spcPts val="0"/>
                        </a:spcAft>
                      </a:pPr>
                      <a:r>
                        <a:rPr lang="en-US" sz="1800">
                          <a:effectLst/>
                        </a:rPr>
                        <a:t>to create a 17 ............... that would reduce </a:t>
                      </a:r>
                      <a:endParaRPr lang="en-US" sz="1100">
                        <a:effectLst/>
                      </a:endParaRPr>
                    </a:p>
                    <a:p>
                      <a:pPr marL="0" marR="0">
                        <a:spcBef>
                          <a:spcPts val="0"/>
                        </a:spcBef>
                        <a:spcAft>
                          <a:spcPts val="0"/>
                        </a:spcAft>
                      </a:pPr>
                      <a:r>
                        <a:rPr lang="en-US" sz="1800">
                          <a:effectLst/>
                        </a:rPr>
                        <a:t>the amount of light reaching Earth</a:t>
                      </a:r>
                      <a:endParaRPr lang="en-US" sz="1100">
                        <a:effectLst/>
                        <a:latin typeface="Calibri"/>
                        <a:ea typeface="Calibri"/>
                        <a:cs typeface="Cordia New"/>
                      </a:endParaRPr>
                    </a:p>
                  </a:txBody>
                  <a:tcPr marL="68580" marR="68580" marT="0" marB="0"/>
                </a:tc>
              </a:tr>
              <a:tr h="377190">
                <a:tc>
                  <a:txBody>
                    <a:bodyPr/>
                    <a:lstStyle/>
                    <a:p>
                      <a:pPr marL="0" marR="0">
                        <a:spcBef>
                          <a:spcPts val="0"/>
                        </a:spcBef>
                        <a:spcAft>
                          <a:spcPts val="0"/>
                        </a:spcAft>
                      </a:pPr>
                      <a:r>
                        <a:rPr lang="en-US" sz="1800">
                          <a:effectLst/>
                        </a:rPr>
                        <a:t>place 18 .............. the sea</a:t>
                      </a:r>
                      <a:endParaRPr lang="en-US" sz="1100">
                        <a:effectLst/>
                        <a:latin typeface="Calibri"/>
                        <a:ea typeface="Calibri"/>
                        <a:cs typeface="Cordia New"/>
                      </a:endParaRPr>
                    </a:p>
                  </a:txBody>
                  <a:tcPr marL="68580" marR="68580" marT="0" marB="0"/>
                </a:tc>
                <a:tc>
                  <a:txBody>
                    <a:bodyPr/>
                    <a:lstStyle/>
                    <a:p>
                      <a:pPr marL="0" marR="0">
                        <a:spcBef>
                          <a:spcPts val="0"/>
                        </a:spcBef>
                        <a:spcAft>
                          <a:spcPts val="0"/>
                        </a:spcAft>
                      </a:pPr>
                      <a:r>
                        <a:rPr lang="en-US" sz="1800">
                          <a:effectLst/>
                        </a:rPr>
                        <a:t>to encourage 19.............. .. form</a:t>
                      </a:r>
                      <a:endParaRPr lang="en-US" sz="1100">
                        <a:effectLst/>
                        <a:latin typeface="Calibri"/>
                        <a:ea typeface="Calibri"/>
                        <a:cs typeface="Cordia New"/>
                      </a:endParaRPr>
                    </a:p>
                  </a:txBody>
                  <a:tcPr marL="68580" marR="68580" marT="0" marB="0"/>
                </a:tc>
              </a:tr>
              <a:tr h="1508760">
                <a:tc>
                  <a:txBody>
                    <a:bodyPr/>
                    <a:lstStyle/>
                    <a:p>
                      <a:pPr marL="0" marR="0">
                        <a:spcBef>
                          <a:spcPts val="0"/>
                        </a:spcBef>
                        <a:spcAft>
                          <a:spcPts val="0"/>
                        </a:spcAft>
                      </a:pPr>
                      <a:r>
                        <a:rPr lang="en-US" sz="1800">
                          <a:effectLst/>
                        </a:rPr>
                        <a:t>release aerosol sprays into the stratosphere</a:t>
                      </a:r>
                      <a:endParaRPr lang="en-US" sz="1100">
                        <a:effectLst/>
                        <a:latin typeface="Calibri"/>
                        <a:ea typeface="Calibri"/>
                        <a:cs typeface="Cordia New"/>
                      </a:endParaRPr>
                    </a:p>
                  </a:txBody>
                  <a:tcPr marL="68580" marR="68580" marT="0" marB="0"/>
                </a:tc>
                <a:tc>
                  <a:txBody>
                    <a:bodyPr/>
                    <a:lstStyle/>
                    <a:p>
                      <a:pPr marL="0" marR="0">
                        <a:spcBef>
                          <a:spcPts val="0"/>
                        </a:spcBef>
                        <a:spcAft>
                          <a:spcPts val="0"/>
                        </a:spcAft>
                      </a:pPr>
                      <a:r>
                        <a:rPr lang="en-US" sz="1800" dirty="0">
                          <a:effectLst/>
                        </a:rPr>
                        <a:t>to create 20 ..................at would reduce </a:t>
                      </a:r>
                      <a:endParaRPr lang="en-US" sz="1100" dirty="0">
                        <a:effectLst/>
                      </a:endParaRPr>
                    </a:p>
                    <a:p>
                      <a:pPr marL="0" marR="0">
                        <a:spcBef>
                          <a:spcPts val="0"/>
                        </a:spcBef>
                        <a:spcAft>
                          <a:spcPts val="0"/>
                        </a:spcAft>
                      </a:pPr>
                      <a:r>
                        <a:rPr lang="en-US" sz="1800" dirty="0">
                          <a:effectLst/>
                        </a:rPr>
                        <a:t>the amount of light reaching Earth</a:t>
                      </a:r>
                      <a:endParaRPr lang="en-US" sz="1100" dirty="0">
                        <a:effectLst/>
                        <a:latin typeface="Calibri"/>
                        <a:ea typeface="Calibri"/>
                        <a:cs typeface="Cordia New"/>
                      </a:endParaRPr>
                    </a:p>
                  </a:txBody>
                  <a:tcPr marL="68580" marR="68580" marT="0" marB="0"/>
                </a:tc>
              </a:tr>
            </a:tbl>
          </a:graphicData>
        </a:graphic>
      </p:graphicFrame>
    </p:spTree>
    <p:extLst>
      <p:ext uri="{BB962C8B-B14F-4D97-AF65-F5344CB8AC3E}">
        <p14:creationId xmlns:p14="http://schemas.microsoft.com/office/powerpoint/2010/main" xmlns="" val="26281033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668927578"/>
              </p:ext>
            </p:extLst>
          </p:nvPr>
        </p:nvGraphicFramePr>
        <p:xfrm>
          <a:off x="571500" y="1014414"/>
          <a:ext cx="8429625" cy="3714750"/>
        </p:xfrm>
        <a:graphic>
          <a:graphicData uri="http://schemas.openxmlformats.org/drawingml/2006/table">
            <a:tbl>
              <a:tblPr firstRow="1" firstCol="1" bandRow="1">
                <a:tableStyleId>{5C22544A-7EE6-4342-B048-85BDC9FD1C3A}</a:tableStyleId>
              </a:tblPr>
              <a:tblGrid>
                <a:gridCol w="4214383"/>
                <a:gridCol w="4215242"/>
              </a:tblGrid>
              <a:tr h="412750">
                <a:tc>
                  <a:txBody>
                    <a:bodyPr/>
                    <a:lstStyle/>
                    <a:p>
                      <a:pPr marL="0" marR="0" algn="ctr">
                        <a:spcBef>
                          <a:spcPts val="0"/>
                        </a:spcBef>
                        <a:spcAft>
                          <a:spcPts val="0"/>
                        </a:spcAft>
                      </a:pPr>
                      <a:r>
                        <a:rPr lang="en-US" sz="1800" dirty="0">
                          <a:effectLst/>
                        </a:rPr>
                        <a:t>Procedure</a:t>
                      </a:r>
                      <a:endParaRPr lang="en-US" sz="1100" dirty="0">
                        <a:effectLst/>
                        <a:latin typeface="Calibri"/>
                        <a:ea typeface="Calibri"/>
                        <a:cs typeface="Cordia New"/>
                      </a:endParaRPr>
                    </a:p>
                  </a:txBody>
                  <a:tcPr marL="68580" marR="68580" marT="0" marB="0"/>
                </a:tc>
                <a:tc>
                  <a:txBody>
                    <a:bodyPr/>
                    <a:lstStyle/>
                    <a:p>
                      <a:pPr marL="0" marR="0" algn="ctr">
                        <a:spcBef>
                          <a:spcPts val="0"/>
                        </a:spcBef>
                        <a:spcAft>
                          <a:spcPts val="0"/>
                        </a:spcAft>
                      </a:pPr>
                      <a:r>
                        <a:rPr lang="en-US" sz="1800">
                          <a:effectLst/>
                        </a:rPr>
                        <a:t>Aim</a:t>
                      </a:r>
                      <a:endParaRPr lang="en-US" sz="1100">
                        <a:effectLst/>
                        <a:latin typeface="Calibri"/>
                        <a:ea typeface="Calibri"/>
                        <a:cs typeface="Cordia New"/>
                      </a:endParaRPr>
                    </a:p>
                  </a:txBody>
                  <a:tcPr marL="68580" marR="68580" marT="0" marB="0"/>
                </a:tc>
              </a:tr>
              <a:tr h="1238250">
                <a:tc>
                  <a:txBody>
                    <a:bodyPr/>
                    <a:lstStyle/>
                    <a:p>
                      <a:pPr marL="0" marR="0">
                        <a:spcBef>
                          <a:spcPts val="0"/>
                        </a:spcBef>
                        <a:spcAft>
                          <a:spcPts val="0"/>
                        </a:spcAft>
                      </a:pPr>
                      <a:r>
                        <a:rPr lang="en-US" sz="1800" dirty="0">
                          <a:effectLst/>
                        </a:rPr>
                        <a:t>fix strong 21  ............ Greenland ice </a:t>
                      </a:r>
                      <a:endParaRPr lang="en-US" sz="1100" dirty="0">
                        <a:effectLst/>
                      </a:endParaRPr>
                    </a:p>
                    <a:p>
                      <a:pPr marL="0" marR="0">
                        <a:spcBef>
                          <a:spcPts val="0"/>
                        </a:spcBef>
                        <a:spcAft>
                          <a:spcPts val="0"/>
                        </a:spcAft>
                      </a:pPr>
                      <a:r>
                        <a:rPr lang="en-US" sz="1800" dirty="0">
                          <a:effectLst/>
                        </a:rPr>
                        <a:t>sheets</a:t>
                      </a:r>
                      <a:endParaRPr lang="en-US" sz="1100" dirty="0">
                        <a:effectLst/>
                        <a:latin typeface="Calibri"/>
                        <a:ea typeface="Calibri"/>
                        <a:cs typeface="Cordia New"/>
                      </a:endParaRPr>
                    </a:p>
                  </a:txBody>
                  <a:tcPr marL="68580" marR="68580" marT="0" marB="0"/>
                </a:tc>
                <a:tc>
                  <a:txBody>
                    <a:bodyPr/>
                    <a:lstStyle/>
                    <a:p>
                      <a:pPr marL="0" marR="0">
                        <a:spcBef>
                          <a:spcPts val="0"/>
                        </a:spcBef>
                        <a:spcAft>
                          <a:spcPts val="0"/>
                        </a:spcAft>
                      </a:pPr>
                      <a:r>
                        <a:rPr lang="en-US" sz="1800">
                          <a:effectLst/>
                        </a:rPr>
                        <a:t>to prevent icebergs moving into the sea</a:t>
                      </a:r>
                      <a:endParaRPr lang="en-US" sz="1100">
                        <a:effectLst/>
                      </a:endParaRPr>
                    </a:p>
                    <a:p>
                      <a:pPr marL="0" marR="0">
                        <a:spcBef>
                          <a:spcPts val="0"/>
                        </a:spcBef>
                        <a:spcAft>
                          <a:spcPts val="0"/>
                        </a:spcAft>
                      </a:pPr>
                      <a:r>
                        <a:rPr lang="en-US" sz="1800">
                          <a:effectLst/>
                        </a:rPr>
                        <a:t> </a:t>
                      </a:r>
                      <a:endParaRPr lang="en-US" sz="1100">
                        <a:effectLst/>
                        <a:latin typeface="Calibri"/>
                        <a:ea typeface="Calibri"/>
                        <a:cs typeface="Cordia New"/>
                      </a:endParaRPr>
                    </a:p>
                  </a:txBody>
                  <a:tcPr marL="68580" marR="68580" marT="0" marB="0"/>
                </a:tc>
              </a:tr>
              <a:tr h="1238250">
                <a:tc>
                  <a:txBody>
                    <a:bodyPr/>
                    <a:lstStyle/>
                    <a:p>
                      <a:pPr marL="0" marR="0">
                        <a:spcBef>
                          <a:spcPts val="0"/>
                        </a:spcBef>
                        <a:spcAft>
                          <a:spcPts val="0"/>
                        </a:spcAft>
                      </a:pPr>
                      <a:r>
                        <a:rPr lang="en-US" sz="1800">
                          <a:effectLst/>
                        </a:rPr>
                        <a:t>plant trees in Russian Arctic that would</a:t>
                      </a:r>
                      <a:endParaRPr lang="en-US" sz="1100">
                        <a:effectLst/>
                      </a:endParaRPr>
                    </a:p>
                    <a:p>
                      <a:pPr marL="0" marR="0">
                        <a:spcBef>
                          <a:spcPts val="0"/>
                        </a:spcBef>
                        <a:spcAft>
                          <a:spcPts val="0"/>
                        </a:spcAft>
                      </a:pPr>
                      <a:r>
                        <a:rPr lang="en-US" sz="1800">
                          <a:effectLst/>
                        </a:rPr>
                        <a:t>lose their leaves in winter</a:t>
                      </a:r>
                      <a:endParaRPr lang="en-US" sz="1100">
                        <a:effectLst/>
                        <a:latin typeface="Calibri"/>
                        <a:ea typeface="Calibri"/>
                        <a:cs typeface="Cordia New"/>
                      </a:endParaRPr>
                    </a:p>
                  </a:txBody>
                  <a:tcPr marL="68580" marR="68580" marT="0" marB="0"/>
                </a:tc>
                <a:tc>
                  <a:txBody>
                    <a:bodyPr/>
                    <a:lstStyle/>
                    <a:p>
                      <a:pPr marL="0" marR="0">
                        <a:spcBef>
                          <a:spcPts val="0"/>
                        </a:spcBef>
                        <a:spcAft>
                          <a:spcPts val="0"/>
                        </a:spcAft>
                      </a:pPr>
                      <a:r>
                        <a:rPr lang="en-US" sz="1800" dirty="0">
                          <a:effectLst/>
                        </a:rPr>
                        <a:t>to allow the 22 ................. to reflect radiation</a:t>
                      </a:r>
                      <a:endParaRPr lang="en-US" sz="1100" dirty="0">
                        <a:effectLst/>
                        <a:latin typeface="Calibri"/>
                        <a:ea typeface="Calibri"/>
                        <a:cs typeface="Cordia New"/>
                      </a:endParaRPr>
                    </a:p>
                  </a:txBody>
                  <a:tcPr marL="68580" marR="68580" marT="0" marB="0"/>
                </a:tc>
              </a:tr>
              <a:tr h="825500">
                <a:tc>
                  <a:txBody>
                    <a:bodyPr/>
                    <a:lstStyle/>
                    <a:p>
                      <a:pPr marL="0" marR="0">
                        <a:spcBef>
                          <a:spcPts val="0"/>
                        </a:spcBef>
                        <a:spcAft>
                          <a:spcPts val="0"/>
                        </a:spcAft>
                      </a:pPr>
                      <a:r>
                        <a:rPr lang="en-US" sz="1800">
                          <a:effectLst/>
                        </a:rPr>
                        <a:t>change the direction of 23 .................</a:t>
                      </a:r>
                      <a:endParaRPr lang="en-US" sz="1100">
                        <a:effectLst/>
                        <a:latin typeface="Calibri"/>
                        <a:ea typeface="Calibri"/>
                        <a:cs typeface="Cordia New"/>
                      </a:endParaRPr>
                    </a:p>
                  </a:txBody>
                  <a:tcPr marL="68580" marR="68580" marT="0" marB="0"/>
                </a:tc>
                <a:tc>
                  <a:txBody>
                    <a:bodyPr/>
                    <a:lstStyle/>
                    <a:p>
                      <a:pPr marL="0" marR="0">
                        <a:spcBef>
                          <a:spcPts val="0"/>
                        </a:spcBef>
                        <a:spcAft>
                          <a:spcPts val="0"/>
                        </a:spcAft>
                      </a:pPr>
                      <a:r>
                        <a:rPr lang="en-US" sz="1800" dirty="0">
                          <a:effectLst/>
                        </a:rPr>
                        <a:t>to bring more cold water into ice-forming areas</a:t>
                      </a:r>
                      <a:endParaRPr lang="en-US" sz="1100" dirty="0">
                        <a:effectLst/>
                        <a:latin typeface="Calibri"/>
                        <a:ea typeface="Calibri"/>
                        <a:cs typeface="Cordia New"/>
                      </a:endParaRPr>
                    </a:p>
                  </a:txBody>
                  <a:tcPr marL="68580" marR="68580" marT="0" marB="0"/>
                </a:tc>
              </a:tr>
            </a:tbl>
          </a:graphicData>
        </a:graphic>
      </p:graphicFrame>
    </p:spTree>
    <p:extLst>
      <p:ext uri="{BB962C8B-B14F-4D97-AF65-F5344CB8AC3E}">
        <p14:creationId xmlns:p14="http://schemas.microsoft.com/office/powerpoint/2010/main" xmlns="" val="41855309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2">
                    <a:lumMod val="50000"/>
                  </a:schemeClr>
                </a:solidFill>
              </a:rPr>
              <a:t>Questions 24-27</a:t>
            </a:r>
            <a:br>
              <a:rPr lang="en-US" dirty="0">
                <a:solidFill>
                  <a:schemeClr val="tx2">
                    <a:lumMod val="50000"/>
                  </a:schemeClr>
                </a:solidFill>
              </a:rPr>
            </a:br>
            <a:endParaRPr lang="en-US" dirty="0"/>
          </a:p>
        </p:txBody>
      </p:sp>
      <p:sp>
        <p:nvSpPr>
          <p:cNvPr id="3" name="Content Placeholder 2"/>
          <p:cNvSpPr>
            <a:spLocks noGrp="1"/>
          </p:cNvSpPr>
          <p:nvPr>
            <p:ph idx="1"/>
          </p:nvPr>
        </p:nvSpPr>
        <p:spPr/>
        <p:txBody>
          <a:bodyPr/>
          <a:lstStyle/>
          <a:p>
            <a:pPr marL="0" indent="0">
              <a:buNone/>
            </a:pPr>
            <a:r>
              <a:rPr lang="en-US" sz="3000" b="1" dirty="0" smtClean="0">
                <a:solidFill>
                  <a:schemeClr val="tx2">
                    <a:lumMod val="50000"/>
                  </a:schemeClr>
                </a:solidFill>
              </a:rPr>
              <a:t>Look </a:t>
            </a:r>
            <a:r>
              <a:rPr lang="en-US" sz="3000" b="1" dirty="0">
                <a:solidFill>
                  <a:schemeClr val="tx2">
                    <a:lumMod val="50000"/>
                  </a:schemeClr>
                </a:solidFill>
              </a:rPr>
              <a:t>at the following statements (Questions 24-27) and the list of scientists below.</a:t>
            </a:r>
            <a:endParaRPr lang="en-US" sz="3000" dirty="0">
              <a:solidFill>
                <a:schemeClr val="tx2">
                  <a:lumMod val="50000"/>
                </a:schemeClr>
              </a:solidFill>
            </a:endParaRPr>
          </a:p>
          <a:p>
            <a:pPr marL="0" indent="0">
              <a:buNone/>
            </a:pPr>
            <a:r>
              <a:rPr lang="en-US" sz="3000" b="1" dirty="0">
                <a:solidFill>
                  <a:schemeClr val="tx2">
                    <a:lumMod val="50000"/>
                  </a:schemeClr>
                </a:solidFill>
              </a:rPr>
              <a:t>Match each statement with the correct scientist, A-D.</a:t>
            </a:r>
            <a:endParaRPr lang="en-US" sz="3000" dirty="0">
              <a:solidFill>
                <a:schemeClr val="tx2">
                  <a:lumMod val="50000"/>
                </a:schemeClr>
              </a:solidFill>
            </a:endParaRPr>
          </a:p>
          <a:p>
            <a:pPr marL="0" indent="0">
              <a:buNone/>
            </a:pPr>
            <a:r>
              <a:rPr lang="en-US" sz="3000" b="1" dirty="0">
                <a:solidFill>
                  <a:schemeClr val="tx2">
                    <a:lumMod val="50000"/>
                  </a:schemeClr>
                </a:solidFill>
              </a:rPr>
              <a:t>Write the correct letter, A-D, in boxes 24-27 on your answer sheet.</a:t>
            </a:r>
            <a:endParaRPr lang="en-US" sz="3000" dirty="0">
              <a:solidFill>
                <a:schemeClr val="tx2">
                  <a:lumMod val="50000"/>
                </a:schemeClr>
              </a:solidFill>
            </a:endParaRPr>
          </a:p>
          <a:p>
            <a:pPr marL="0" indent="0">
              <a:buNone/>
            </a:pPr>
            <a:endParaRPr lang="en-US" sz="3000" dirty="0">
              <a:solidFill>
                <a:schemeClr val="tx2">
                  <a:lumMod val="50000"/>
                </a:schemeClr>
              </a:solidFill>
            </a:endParaRPr>
          </a:p>
        </p:txBody>
      </p:sp>
    </p:spTree>
    <p:extLst>
      <p:ext uri="{BB962C8B-B14F-4D97-AF65-F5344CB8AC3E}">
        <p14:creationId xmlns:p14="http://schemas.microsoft.com/office/powerpoint/2010/main" xmlns="" val="392336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14325" y="1042987"/>
            <a:ext cx="6372225" cy="3394075"/>
          </a:xfrm>
        </p:spPr>
        <p:txBody>
          <a:bodyPr/>
          <a:lstStyle/>
          <a:p>
            <a:pPr marL="0" indent="0">
              <a:buNone/>
            </a:pPr>
            <a:r>
              <a:rPr lang="en-US" sz="2800" b="1" dirty="0">
                <a:solidFill>
                  <a:schemeClr val="tx2">
                    <a:lumMod val="50000"/>
                  </a:schemeClr>
                </a:solidFill>
              </a:rPr>
              <a:t>24</a:t>
            </a:r>
            <a:r>
              <a:rPr lang="en-US" sz="2800" dirty="0">
                <a:solidFill>
                  <a:schemeClr val="tx2">
                    <a:lumMod val="50000"/>
                  </a:schemeClr>
                </a:solidFill>
              </a:rPr>
              <a:t> The effects of geo-engineering may not be long-lasting.</a:t>
            </a:r>
          </a:p>
          <a:p>
            <a:pPr marL="0" indent="0">
              <a:buNone/>
            </a:pPr>
            <a:r>
              <a:rPr lang="en-US" sz="2800" b="1" dirty="0">
                <a:solidFill>
                  <a:schemeClr val="tx2">
                    <a:lumMod val="50000"/>
                  </a:schemeClr>
                </a:solidFill>
              </a:rPr>
              <a:t>25</a:t>
            </a:r>
            <a:r>
              <a:rPr lang="en-US" sz="2800" dirty="0">
                <a:solidFill>
                  <a:schemeClr val="tx2">
                    <a:lumMod val="50000"/>
                  </a:schemeClr>
                </a:solidFill>
              </a:rPr>
              <a:t> Geo-engineering is a topic worth exploring.</a:t>
            </a:r>
          </a:p>
          <a:p>
            <a:pPr marL="0" indent="0">
              <a:buNone/>
            </a:pPr>
            <a:r>
              <a:rPr lang="en-US" sz="2800" b="1" dirty="0">
                <a:solidFill>
                  <a:schemeClr val="tx2">
                    <a:lumMod val="50000"/>
                  </a:schemeClr>
                </a:solidFill>
              </a:rPr>
              <a:t>26</a:t>
            </a:r>
            <a:r>
              <a:rPr lang="en-US" sz="2800" dirty="0">
                <a:solidFill>
                  <a:schemeClr val="tx2">
                    <a:lumMod val="50000"/>
                  </a:schemeClr>
                </a:solidFill>
              </a:rPr>
              <a:t> It may be necessary to limit the effectiveness of geo-engineering projects.</a:t>
            </a:r>
          </a:p>
          <a:p>
            <a:pPr marL="0" indent="0">
              <a:buNone/>
            </a:pPr>
            <a:r>
              <a:rPr lang="en-US" sz="2800" b="1" dirty="0">
                <a:solidFill>
                  <a:schemeClr val="tx2">
                    <a:lumMod val="50000"/>
                  </a:schemeClr>
                </a:solidFill>
              </a:rPr>
              <a:t>27</a:t>
            </a:r>
            <a:r>
              <a:rPr lang="en-US" sz="2800" dirty="0">
                <a:solidFill>
                  <a:schemeClr val="tx2">
                    <a:lumMod val="50000"/>
                  </a:schemeClr>
                </a:solidFill>
              </a:rPr>
              <a:t> Research into non-fossil-based fuels cannot be replaced by geo-engineering.</a:t>
            </a:r>
          </a:p>
          <a:p>
            <a:pPr marL="0" indent="0">
              <a:buNone/>
            </a:pPr>
            <a:endParaRPr lang="en-US" sz="2800" dirty="0">
              <a:solidFill>
                <a:schemeClr val="tx2">
                  <a:lumMod val="50000"/>
                </a:schemeClr>
              </a:solidFill>
            </a:endParaRPr>
          </a:p>
        </p:txBody>
      </p:sp>
      <p:graphicFrame>
        <p:nvGraphicFramePr>
          <p:cNvPr id="4" name="Table 3"/>
          <p:cNvGraphicFramePr>
            <a:graphicFrameLocks noGrp="1"/>
          </p:cNvGraphicFramePr>
          <p:nvPr>
            <p:extLst>
              <p:ext uri="{D42A27DB-BD31-4B8C-83A1-F6EECF244321}">
                <p14:modId xmlns:p14="http://schemas.microsoft.com/office/powerpoint/2010/main" xmlns="" val="279453954"/>
              </p:ext>
            </p:extLst>
          </p:nvPr>
        </p:nvGraphicFramePr>
        <p:xfrm>
          <a:off x="6686550" y="1157288"/>
          <a:ext cx="2282190" cy="3688080"/>
        </p:xfrm>
        <a:graphic>
          <a:graphicData uri="http://schemas.openxmlformats.org/drawingml/2006/table">
            <a:tbl>
              <a:tblPr firstRow="1" firstCol="1" bandRow="1">
                <a:tableStyleId>{5C22544A-7EE6-4342-B048-85BDC9FD1C3A}</a:tableStyleId>
              </a:tblPr>
              <a:tblGrid>
                <a:gridCol w="2282190"/>
              </a:tblGrid>
              <a:tr h="3279774">
                <a:tc>
                  <a:txBody>
                    <a:bodyPr/>
                    <a:lstStyle/>
                    <a:p>
                      <a:pPr marL="0" marR="0" algn="ctr">
                        <a:spcBef>
                          <a:spcPts val="0"/>
                        </a:spcBef>
                        <a:spcAft>
                          <a:spcPts val="0"/>
                        </a:spcAft>
                      </a:pPr>
                      <a:r>
                        <a:rPr lang="en-US" sz="2800" dirty="0">
                          <a:solidFill>
                            <a:schemeClr val="tx2">
                              <a:lumMod val="50000"/>
                            </a:schemeClr>
                          </a:solidFill>
                          <a:effectLst/>
                        </a:rPr>
                        <a:t>List of Scientists</a:t>
                      </a:r>
                    </a:p>
                    <a:p>
                      <a:pPr marL="0" marR="0" algn="l">
                        <a:spcBef>
                          <a:spcPts val="0"/>
                        </a:spcBef>
                        <a:spcAft>
                          <a:spcPts val="0"/>
                        </a:spcAft>
                      </a:pPr>
                      <a:r>
                        <a:rPr lang="en-US" sz="2800" dirty="0">
                          <a:solidFill>
                            <a:schemeClr val="tx2">
                              <a:lumMod val="50000"/>
                            </a:schemeClr>
                          </a:solidFill>
                          <a:effectLst/>
                        </a:rPr>
                        <a:t>A 	Roger </a:t>
                      </a:r>
                      <a:r>
                        <a:rPr lang="en-US" sz="2800" dirty="0" smtClean="0">
                          <a:solidFill>
                            <a:schemeClr val="tx2">
                              <a:lumMod val="50000"/>
                            </a:schemeClr>
                          </a:solidFill>
                          <a:effectLst/>
                        </a:rPr>
                        <a:t>  Angel</a:t>
                      </a:r>
                      <a:endParaRPr lang="en-US" sz="2800" dirty="0">
                        <a:solidFill>
                          <a:schemeClr val="tx2">
                            <a:lumMod val="50000"/>
                          </a:schemeClr>
                        </a:solidFill>
                        <a:effectLst/>
                      </a:endParaRPr>
                    </a:p>
                    <a:p>
                      <a:pPr marL="0" marR="0" algn="l">
                        <a:spcBef>
                          <a:spcPts val="0"/>
                        </a:spcBef>
                        <a:spcAft>
                          <a:spcPts val="0"/>
                        </a:spcAft>
                      </a:pPr>
                      <a:r>
                        <a:rPr lang="en-US" sz="2800" dirty="0">
                          <a:solidFill>
                            <a:schemeClr val="tx2">
                              <a:lumMod val="50000"/>
                            </a:schemeClr>
                          </a:solidFill>
                          <a:effectLst/>
                        </a:rPr>
                        <a:t>B	Phil </a:t>
                      </a:r>
                      <a:r>
                        <a:rPr lang="en-US" sz="2800" dirty="0" err="1">
                          <a:solidFill>
                            <a:schemeClr val="tx2">
                              <a:lumMod val="50000"/>
                            </a:schemeClr>
                          </a:solidFill>
                          <a:effectLst/>
                        </a:rPr>
                        <a:t>Rasch</a:t>
                      </a:r>
                      <a:endParaRPr lang="en-US" sz="2800" dirty="0">
                        <a:solidFill>
                          <a:schemeClr val="tx2">
                            <a:lumMod val="50000"/>
                          </a:schemeClr>
                        </a:solidFill>
                        <a:effectLst/>
                      </a:endParaRPr>
                    </a:p>
                    <a:p>
                      <a:pPr marL="0" marR="0" algn="l">
                        <a:spcBef>
                          <a:spcPts val="0"/>
                        </a:spcBef>
                        <a:spcAft>
                          <a:spcPts val="0"/>
                        </a:spcAft>
                      </a:pPr>
                      <a:r>
                        <a:rPr lang="en-US" sz="2800" dirty="0">
                          <a:solidFill>
                            <a:schemeClr val="tx2">
                              <a:lumMod val="50000"/>
                            </a:schemeClr>
                          </a:solidFill>
                          <a:effectLst/>
                        </a:rPr>
                        <a:t>C	Dan Lunt</a:t>
                      </a:r>
                    </a:p>
                    <a:p>
                      <a:pPr marL="0" marR="0" algn="l">
                        <a:spcBef>
                          <a:spcPts val="0"/>
                        </a:spcBef>
                        <a:spcAft>
                          <a:spcPts val="0"/>
                        </a:spcAft>
                      </a:pPr>
                      <a:r>
                        <a:rPr lang="en-US" sz="2800" dirty="0">
                          <a:solidFill>
                            <a:schemeClr val="tx2">
                              <a:lumMod val="50000"/>
                            </a:schemeClr>
                          </a:solidFill>
                          <a:effectLst/>
                        </a:rPr>
                        <a:t>D	Martin </a:t>
                      </a:r>
                      <a:r>
                        <a:rPr lang="en-US" sz="2800" dirty="0" err="1">
                          <a:solidFill>
                            <a:schemeClr val="tx2">
                              <a:lumMod val="50000"/>
                            </a:schemeClr>
                          </a:solidFill>
                          <a:effectLst/>
                        </a:rPr>
                        <a:t>Sommerkorn</a:t>
                      </a:r>
                      <a:endParaRPr lang="en-US" sz="2800" dirty="0">
                        <a:solidFill>
                          <a:schemeClr val="tx2">
                            <a:lumMod val="50000"/>
                          </a:schemeClr>
                        </a:solidFill>
                        <a:effectLst/>
                      </a:endParaRPr>
                    </a:p>
                    <a:p>
                      <a:pPr marL="0" marR="0" algn="l">
                        <a:spcBef>
                          <a:spcPts val="0"/>
                        </a:spcBef>
                        <a:spcAft>
                          <a:spcPts val="0"/>
                        </a:spcAft>
                      </a:pPr>
                      <a:r>
                        <a:rPr lang="en-US" sz="1800" dirty="0">
                          <a:effectLst/>
                        </a:rPr>
                        <a:t> </a:t>
                      </a:r>
                      <a:endParaRPr lang="en-US" sz="1100" dirty="0">
                        <a:effectLst/>
                        <a:latin typeface="Calibri"/>
                        <a:ea typeface="Calibri"/>
                        <a:cs typeface="Cordia New"/>
                      </a:endParaRPr>
                    </a:p>
                  </a:txBody>
                  <a:tcPr marL="68580" marR="68580" marT="0" marB="0"/>
                </a:tc>
              </a:tr>
            </a:tbl>
          </a:graphicData>
        </a:graphic>
      </p:graphicFrame>
    </p:spTree>
    <p:extLst>
      <p:ext uri="{BB962C8B-B14F-4D97-AF65-F5344CB8AC3E}">
        <p14:creationId xmlns:p14="http://schemas.microsoft.com/office/powerpoint/2010/main" xmlns="" val="23658276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bwMode="auto">
          <a:xfrm>
            <a:off x="139700" y="-95250"/>
            <a:ext cx="8229600" cy="857250"/>
          </a:xfrm>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th-TH" dirty="0" smtClean="0"/>
          </a:p>
        </p:txBody>
      </p:sp>
      <p:pic>
        <p:nvPicPr>
          <p:cNvPr id="34819" name="Content Placeholder 3"/>
          <p:cNvPicPr>
            <a:picLocks noGrp="1" noChangeAspect="1"/>
          </p:cNvPicPr>
          <p:nvPr>
            <p:ph idx="1"/>
          </p:nvPr>
        </p:nvPicPr>
        <p:blipFill>
          <a:blip r:embed="rId2"/>
          <a:srcRect l="15562" t="41631" r="15756" b="42085"/>
          <a:stretch>
            <a:fillRect/>
          </a:stretch>
        </p:blipFill>
        <p:spPr>
          <a:xfrm>
            <a:off x="365125" y="1041400"/>
            <a:ext cx="8321675" cy="1231900"/>
          </a:xfrm>
        </p:spPr>
      </p:pic>
      <p:pic>
        <p:nvPicPr>
          <p:cNvPr id="34820" name="Picture 2" descr="https://attachment.outlook.office.net/owa/panidnadc@hotmail.com/service.svc/s/GetAttachmentThumbnail?id=AQMkADAwATE2MjMxLTgyMTMtZmI1Yy0wMAItMDAKAEYAAAPK52s1wQ2iSarqY4hlJA6JBwCy65fdzP1ZQIaWeAdYEJB2AAACAQwAAAB1DLnDrhzbRJK7M98Mi8HcAAAAvuCK6QAAAAESABAAMKIw9iGm9kSLMFO1Mjo6ADM%3D&amp;thumbnailType=2&amp;X-OWA-CANARY=CAHMA-Q2rE236fP8SIjwCzB1BdYqStUYbYJu-VTVNwZi8p-g1Pnspg3Ptxw_ocD3i5mvANzjUmQ.&amp;token=eyJ0eXAiOiJKV1QiLCJhbGciOiJSUzI1NiIsIng1dCI6ImVuaDlCSnJWUFU1aWpWMXFqWmpWLWZMMmJjbyJ9.eyJ2ZXIiOiJFeGNoYW5nZS5DYWxsYmFjay5WMSIsImFwcGN0eHNlbmRlciI6Ik93YURvd25sb2FkQDg0ZGY5ZTdmLWU5ZjYtNDBhZi1iNDM1LWFhYWFhYWFhYWFhYSIsImFwcGN0eCI6IntcIm1zZXhjaHByb3RcIjpcIm93YVwiLFwicHJpbWFyeXNpZFwiOlwiUy0xLTI4MjctOTA2NzMtMjE4MjM0NzYxMlwiLFwicHVpZFwiOlwiMzg5NDM5NzUxOTc3ODIwXCIsXCJvaWRcIjpcIjAwMDE2MjMxLTgyMTMtZmI1Yy0wMDAwLTAwMDAwMDAwMDAwMFwiLFwic2NvcGVcIjpcIk93YURvd25sb2FkXCJ9IiwiaXNzIjoiMDAwMDAwMDItMDAwMC0wZmYxLWNlMDAtMDAwMDAwMDAwMDAwQDg0ZGY5ZTdmLWU5ZjYtNDBhZi1iNDM1LWFhYWFhYWFhYWFhYSIsImF1ZCI6IjAwMDAwMDAyLTAwMDAtMGZmMS1jZTAwLTAwMDAwMDAwMDAwMC9hdHRhY2htZW50Lm91dGxvb2sub2ZmaWNlLm5ldEA4NGRmOWU3Zi1lOWY2LTQwYWYtYjQzNS1hYWFhYWFhYWFhYWEiLCJleHAiOjE1MTQwNTA4MTIsIm5iZiI6MTUxNDA1MDIxMn0.HjjUve20UmCUYPqYMhs8kOFsB_uKpZ8OoYiqr286U_g2flG60rgI3aOgWzmzxHhdCg6JFsiV-rJvLJ72Vfwbe8l0X75fMlKQL_S7zNWxhP0RyOV1ccmb0EM4Krdlk2NcX5CwiXrm3snhNpsyiau-Fw1J16bpiTn7JLLpHbkQ0JyGty8f-tKFySw8nPSrEPWzbJOUdxi3NyFOsE38wOZaqxxB4vK5I2dHPoVOxtGcs73Tz0_LTWh72S4U73Ku4-bo6l60TvLhBtV4SvgP1TnzQkv3je7Pj3SVM0doPDMQ3yhlJyFxS6wsKnxiff9VN005cySMNIWg7W9VXxQGOqeBtQ&amp;owa=outlook.live.com&amp;isc=1"/>
          <p:cNvPicPr>
            <a:picLocks noChangeAspect="1" noChangeArrowheads="1"/>
          </p:cNvPicPr>
          <p:nvPr/>
        </p:nvPicPr>
        <p:blipFill>
          <a:blip r:embed="rId3"/>
          <a:srcRect/>
          <a:stretch>
            <a:fillRect/>
          </a:stretch>
        </p:blipFill>
        <p:spPr bwMode="auto">
          <a:xfrm>
            <a:off x="2990850" y="2365375"/>
            <a:ext cx="2305050" cy="2305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bwMode="auto">
          <a:xfrm>
            <a:off x="139700" y="-95250"/>
            <a:ext cx="8229600" cy="857250"/>
          </a:xfrm>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th-TH" smtClean="0"/>
          </a:p>
        </p:txBody>
      </p:sp>
      <p:sp>
        <p:nvSpPr>
          <p:cNvPr id="28675" name="Content Placeholder 2"/>
          <p:cNvSpPr>
            <a:spLocks noGrp="1"/>
          </p:cNvSpPr>
          <p:nvPr>
            <p:ph idx="1"/>
          </p:nvPr>
        </p:nvSpPr>
        <p:spPr/>
        <p:txBody>
          <a:bodyPr/>
          <a:lstStyle/>
          <a:p>
            <a:pPr marL="0" indent="0" algn="ctr" eaLnBrk="1" hangingPunct="1">
              <a:buFont typeface="Arial" charset="0"/>
              <a:buNone/>
              <a:defRPr/>
            </a:pPr>
            <a:r>
              <a:rPr lang="th-TH" sz="5400" b="1" dirty="0" smtClean="0">
                <a:solidFill>
                  <a:schemeClr val="bg2">
                    <a:lumMod val="25000"/>
                  </a:schemeClr>
                </a:solidFill>
              </a:rPr>
              <a:t>ผศ.ดร.พนิตนาฏ ชูฤกษ์</a:t>
            </a:r>
          </a:p>
          <a:p>
            <a:pPr marL="0" indent="0" algn="ctr" eaLnBrk="1" hangingPunct="1">
              <a:buFont typeface="Arial" charset="0"/>
              <a:buNone/>
              <a:defRPr/>
            </a:pPr>
            <a:r>
              <a:rPr lang="en-US" sz="3600" b="1" dirty="0" smtClean="0">
                <a:solidFill>
                  <a:schemeClr val="bg2">
                    <a:lumMod val="25000"/>
                  </a:schemeClr>
                </a:solidFill>
                <a:hlinkClick r:id="rId2"/>
              </a:rPr>
              <a:t>www.english-panidnad.com</a:t>
            </a:r>
            <a:endParaRPr lang="en-US" sz="3600" b="1" dirty="0" smtClean="0">
              <a:solidFill>
                <a:schemeClr val="bg2">
                  <a:lumMod val="25000"/>
                </a:schemeClr>
              </a:solidFill>
            </a:endParaRPr>
          </a:p>
          <a:p>
            <a:pPr marL="0" indent="0" algn="ctr" eaLnBrk="1" hangingPunct="1">
              <a:buFont typeface="Arial" charset="0"/>
              <a:buNone/>
              <a:defRPr/>
            </a:pPr>
            <a:r>
              <a:rPr lang="en-US" sz="3600" b="1" dirty="0" smtClean="0">
                <a:solidFill>
                  <a:schemeClr val="bg2">
                    <a:lumMod val="25000"/>
                  </a:schemeClr>
                </a:solidFill>
              </a:rPr>
              <a:t>panidnadc@hotmail.com</a:t>
            </a:r>
            <a:endParaRPr lang="th-TH" sz="3600" b="1" dirty="0" smtClean="0">
              <a:solidFill>
                <a:schemeClr val="bg2">
                  <a:lumMod val="25000"/>
                </a:schemeClr>
              </a:solidFill>
            </a:endParaRPr>
          </a:p>
          <a:p>
            <a:pPr marL="0" indent="0" algn="ctr" eaLnBrk="1" hangingPunct="1">
              <a:buFont typeface="Arial" charset="0"/>
              <a:buNone/>
              <a:defRPr/>
            </a:pPr>
            <a:endParaRPr lang="th-TH" sz="4400" b="1" dirty="0" smtClean="0">
              <a:solidFill>
                <a:schemeClr val="bg2">
                  <a:lumMod val="25000"/>
                </a:schemeClr>
              </a:solidFill>
            </a:endParaRPr>
          </a:p>
          <a:p>
            <a:pPr marL="0" indent="0" algn="ctr" eaLnBrk="1" hangingPunct="1">
              <a:buFont typeface="Arial" charset="0"/>
              <a:buNone/>
              <a:defRPr/>
            </a:pPr>
            <a:endParaRPr lang="th-TH" sz="4400" b="1" dirty="0" smtClean="0">
              <a:solidFill>
                <a:schemeClr val="bg2">
                  <a:lumMod val="25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r>
              <a:rPr lang="en-US" sz="3000" b="1" dirty="0">
                <a:solidFill>
                  <a:schemeClr val="tx2">
                    <a:lumMod val="50000"/>
                  </a:schemeClr>
                </a:solidFill>
              </a:rPr>
              <a:t>Reducing the Effects of Climate Change</a:t>
            </a:r>
            <a:endParaRPr lang="en-US" sz="3000" dirty="0">
              <a:solidFill>
                <a:schemeClr val="tx2">
                  <a:lumMod val="50000"/>
                </a:schemeClr>
              </a:solidFill>
            </a:endParaRPr>
          </a:p>
          <a:p>
            <a:pPr marL="0" indent="0" algn="ctr">
              <a:buNone/>
            </a:pPr>
            <a:r>
              <a:rPr lang="en-US" sz="3000" b="1" i="1" dirty="0">
                <a:solidFill>
                  <a:schemeClr val="tx2">
                    <a:lumMod val="50000"/>
                  </a:schemeClr>
                </a:solidFill>
              </a:rPr>
              <a:t>Mark Rowe reports on the increasingly ambitious geo-engineering projects</a:t>
            </a:r>
            <a:endParaRPr lang="en-US" sz="3000" dirty="0">
              <a:solidFill>
                <a:schemeClr val="tx2">
                  <a:lumMod val="50000"/>
                </a:schemeClr>
              </a:solidFill>
            </a:endParaRPr>
          </a:p>
          <a:p>
            <a:pPr marL="0" indent="0" algn="ctr">
              <a:buNone/>
            </a:pPr>
            <a:r>
              <a:rPr lang="en-US" sz="3000" b="1" i="1" dirty="0">
                <a:solidFill>
                  <a:schemeClr val="tx2">
                    <a:lumMod val="50000"/>
                  </a:schemeClr>
                </a:solidFill>
              </a:rPr>
              <a:t>being explored by scientists</a:t>
            </a:r>
            <a:endParaRPr lang="en-US" sz="3000" dirty="0">
              <a:solidFill>
                <a:schemeClr val="tx2">
                  <a:lumMod val="50000"/>
                </a:schemeClr>
              </a:solidFill>
            </a:endParaRPr>
          </a:p>
          <a:p>
            <a:pPr marL="0" indent="0" algn="ctr">
              <a:buNone/>
            </a:pPr>
            <a:endParaRPr lang="en-US" sz="3000" dirty="0">
              <a:solidFill>
                <a:schemeClr val="tx2">
                  <a:lumMod val="50000"/>
                </a:schemeClr>
              </a:solidFill>
            </a:endParaRPr>
          </a:p>
        </p:txBody>
      </p:sp>
    </p:spTree>
    <p:extLst>
      <p:ext uri="{BB962C8B-B14F-4D97-AF65-F5344CB8AC3E}">
        <p14:creationId xmlns:p14="http://schemas.microsoft.com/office/powerpoint/2010/main" xmlns="" val="3884563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2">
                    <a:lumMod val="50000"/>
                  </a:schemeClr>
                </a:solidFill>
              </a:rPr>
              <a:t>A</a:t>
            </a:r>
            <a:endParaRPr lang="en-US" dirty="0"/>
          </a:p>
        </p:txBody>
      </p:sp>
      <p:sp>
        <p:nvSpPr>
          <p:cNvPr id="3" name="Content Placeholder 2"/>
          <p:cNvSpPr>
            <a:spLocks noGrp="1"/>
          </p:cNvSpPr>
          <p:nvPr>
            <p:ph idx="1"/>
          </p:nvPr>
        </p:nvSpPr>
        <p:spPr/>
        <p:txBody>
          <a:bodyPr/>
          <a:lstStyle/>
          <a:p>
            <a:pPr marL="0" indent="0" algn="just">
              <a:buNone/>
            </a:pPr>
            <a:r>
              <a:rPr lang="en-US" sz="3000" dirty="0">
                <a:solidFill>
                  <a:schemeClr val="tx2">
                    <a:lumMod val="50000"/>
                  </a:schemeClr>
                </a:solidFill>
              </a:rPr>
              <a:t>	</a:t>
            </a:r>
            <a:r>
              <a:rPr lang="en-US" sz="3000" dirty="0" smtClean="0">
                <a:solidFill>
                  <a:schemeClr val="tx2">
                    <a:lumMod val="50000"/>
                  </a:schemeClr>
                </a:solidFill>
              </a:rPr>
              <a:t>	Such </a:t>
            </a:r>
            <a:r>
              <a:rPr lang="en-US" sz="3000" dirty="0">
                <a:solidFill>
                  <a:schemeClr val="tx2">
                    <a:lumMod val="50000"/>
                  </a:schemeClr>
                </a:solidFill>
              </a:rPr>
              <a:t>is our dependence on fossil fuels, and such is the volume of carbon dioxide </a:t>
            </a:r>
            <a:r>
              <a:rPr lang="en-US" sz="3000" dirty="0" smtClean="0">
                <a:solidFill>
                  <a:schemeClr val="tx2">
                    <a:lumMod val="50000"/>
                  </a:schemeClr>
                </a:solidFill>
              </a:rPr>
              <a:t>already</a:t>
            </a:r>
          </a:p>
          <a:p>
            <a:pPr marL="0" indent="0" algn="just">
              <a:buNone/>
            </a:pPr>
            <a:r>
              <a:rPr lang="en-US" sz="3000" dirty="0" smtClean="0">
                <a:solidFill>
                  <a:schemeClr val="tx2">
                    <a:lumMod val="50000"/>
                  </a:schemeClr>
                </a:solidFill>
              </a:rPr>
              <a:t>released </a:t>
            </a:r>
            <a:r>
              <a:rPr lang="en-US" sz="3000" dirty="0">
                <a:solidFill>
                  <a:schemeClr val="tx2">
                    <a:lumMod val="50000"/>
                  </a:schemeClr>
                </a:solidFill>
              </a:rPr>
              <a:t>into the atmosphere, that many experts agree that significant global warming is now</a:t>
            </a:r>
          </a:p>
          <a:p>
            <a:pPr marL="0" indent="0" algn="just">
              <a:buNone/>
            </a:pPr>
            <a:r>
              <a:rPr lang="en-US" sz="3000" dirty="0" smtClean="0">
                <a:solidFill>
                  <a:schemeClr val="tx2">
                    <a:lumMod val="50000"/>
                  </a:schemeClr>
                </a:solidFill>
              </a:rPr>
              <a:t>inevitable</a:t>
            </a:r>
            <a:r>
              <a:rPr lang="en-US" sz="3000" dirty="0">
                <a:solidFill>
                  <a:schemeClr val="tx2">
                    <a:lumMod val="50000"/>
                  </a:schemeClr>
                </a:solidFill>
              </a:rPr>
              <a:t>. They believe that the best we can do is keep it at a reasonable level, and at present </a:t>
            </a:r>
          </a:p>
          <a:p>
            <a:pPr marL="0" indent="0" algn="just">
              <a:buNone/>
            </a:pPr>
            <a:r>
              <a:rPr lang="en-US" sz="3000" dirty="0" smtClean="0">
                <a:solidFill>
                  <a:schemeClr val="tx2">
                    <a:lumMod val="50000"/>
                  </a:schemeClr>
                </a:solidFill>
              </a:rPr>
              <a:t>the </a:t>
            </a:r>
            <a:r>
              <a:rPr lang="en-US" sz="3000" dirty="0">
                <a:solidFill>
                  <a:schemeClr val="tx2">
                    <a:lumMod val="50000"/>
                  </a:schemeClr>
                </a:solidFill>
              </a:rPr>
              <a:t>only serious option for doing this is cutting </a:t>
            </a:r>
            <a:r>
              <a:rPr lang="en-US" sz="3000" dirty="0" smtClean="0">
                <a:solidFill>
                  <a:schemeClr val="tx2">
                    <a:lumMod val="50000"/>
                  </a:schemeClr>
                </a:solidFill>
              </a:rPr>
              <a:t>back</a:t>
            </a:r>
            <a:endParaRPr lang="en-US" sz="3000" dirty="0">
              <a:solidFill>
                <a:schemeClr val="tx2">
                  <a:lumMod val="50000"/>
                </a:schemeClr>
              </a:solidFill>
            </a:endParaRPr>
          </a:p>
        </p:txBody>
      </p:sp>
    </p:spTree>
    <p:extLst>
      <p:ext uri="{BB962C8B-B14F-4D97-AF65-F5344CB8AC3E}">
        <p14:creationId xmlns:p14="http://schemas.microsoft.com/office/powerpoint/2010/main" xmlns="" val="3792597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sz="3000" dirty="0">
                <a:solidFill>
                  <a:schemeClr val="tx2">
                    <a:lumMod val="50000"/>
                  </a:schemeClr>
                </a:solidFill>
              </a:rPr>
              <a:t>on our carbon emissions. But while a 	few countries are making major strides in this regard, the majority are having great difficulty </a:t>
            </a:r>
            <a:r>
              <a:rPr lang="en-US" sz="3000" dirty="0" smtClean="0">
                <a:solidFill>
                  <a:schemeClr val="tx2">
                    <a:lumMod val="50000"/>
                  </a:schemeClr>
                </a:solidFill>
              </a:rPr>
              <a:t>even </a:t>
            </a:r>
            <a:r>
              <a:rPr lang="en-US" sz="3000" dirty="0">
                <a:solidFill>
                  <a:schemeClr val="tx2">
                    <a:lumMod val="50000"/>
                  </a:schemeClr>
                </a:solidFill>
              </a:rPr>
              <a:t>stemming the rate of increase, let alone reversing it. Consequently, an increasing 	number of scientists are beginning to explore the alternative of geo-engineering - a term </a:t>
            </a:r>
            <a:r>
              <a:rPr lang="en-US" sz="3000" dirty="0" smtClean="0">
                <a:solidFill>
                  <a:schemeClr val="tx2">
                    <a:lumMod val="50000"/>
                  </a:schemeClr>
                </a:solidFill>
              </a:rPr>
              <a:t>which </a:t>
            </a:r>
            <a:r>
              <a:rPr lang="en-US" sz="3000" dirty="0">
                <a:solidFill>
                  <a:schemeClr val="tx2">
                    <a:lumMod val="50000"/>
                  </a:schemeClr>
                </a:solidFill>
              </a:rPr>
              <a:t>generally refers to the intentional </a:t>
            </a:r>
            <a:r>
              <a:rPr lang="en-US" sz="3000" dirty="0" smtClean="0">
                <a:solidFill>
                  <a:schemeClr val="tx2">
                    <a:lumMod val="50000"/>
                  </a:schemeClr>
                </a:solidFill>
              </a:rPr>
              <a:t>large-scale</a:t>
            </a:r>
            <a:endParaRPr lang="en-US" sz="3000" dirty="0"/>
          </a:p>
        </p:txBody>
      </p:sp>
    </p:spTree>
    <p:extLst>
      <p:ext uri="{BB962C8B-B14F-4D97-AF65-F5344CB8AC3E}">
        <p14:creationId xmlns:p14="http://schemas.microsoft.com/office/powerpoint/2010/main" xmlns="" val="4129368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sz="3000" dirty="0">
                <a:solidFill>
                  <a:schemeClr val="tx2">
                    <a:lumMod val="50000"/>
                  </a:schemeClr>
                </a:solidFill>
              </a:rPr>
              <a:t>manipulation of the environment. 	According to its proponents, geo-engineering is the equivalent of a backup generator: if Plan 	A - reducing our dependency on fossil fuels - fails, we require a Plan B, employing grand 	schemes to slow down or reverse the process of global warming.</a:t>
            </a:r>
          </a:p>
          <a:p>
            <a:pPr marL="0" indent="0" algn="just">
              <a:buNone/>
            </a:pPr>
            <a:endParaRPr lang="en-US" sz="3000" dirty="0">
              <a:solidFill>
                <a:schemeClr val="tx2">
                  <a:lumMod val="50000"/>
                </a:schemeClr>
              </a:solidFill>
            </a:endParaRPr>
          </a:p>
          <a:p>
            <a:pPr marL="0" indent="0" algn="just">
              <a:buNone/>
            </a:pPr>
            <a:endParaRPr lang="en-US" sz="3000" dirty="0"/>
          </a:p>
          <a:p>
            <a:pPr marL="0" indent="0" algn="just">
              <a:buNone/>
            </a:pPr>
            <a:endParaRPr lang="en-US" sz="3000" dirty="0"/>
          </a:p>
        </p:txBody>
      </p:sp>
    </p:spTree>
    <p:extLst>
      <p:ext uri="{BB962C8B-B14F-4D97-AF65-F5344CB8AC3E}">
        <p14:creationId xmlns:p14="http://schemas.microsoft.com/office/powerpoint/2010/main" xmlns="" val="3394301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t>
            </a:r>
          </a:p>
        </p:txBody>
      </p:sp>
      <p:sp>
        <p:nvSpPr>
          <p:cNvPr id="3" name="Content Placeholder 2"/>
          <p:cNvSpPr>
            <a:spLocks noGrp="1"/>
          </p:cNvSpPr>
          <p:nvPr>
            <p:ph idx="1"/>
          </p:nvPr>
        </p:nvSpPr>
        <p:spPr/>
        <p:txBody>
          <a:bodyPr/>
          <a:lstStyle/>
          <a:p>
            <a:pPr marL="0" indent="0">
              <a:buNone/>
            </a:pPr>
            <a:r>
              <a:rPr lang="en-US" sz="3000" dirty="0">
                <a:solidFill>
                  <a:schemeClr val="tx2">
                    <a:lumMod val="50000"/>
                  </a:schemeClr>
                </a:solidFill>
              </a:rPr>
              <a:t>	</a:t>
            </a:r>
            <a:r>
              <a:rPr lang="en-US" sz="3000" dirty="0" smtClean="0">
                <a:solidFill>
                  <a:schemeClr val="tx2">
                    <a:lumMod val="50000"/>
                  </a:schemeClr>
                </a:solidFill>
              </a:rPr>
              <a:t>	Geo-engineering </a:t>
            </a:r>
            <a:r>
              <a:rPr lang="en-US" sz="3000" dirty="0">
                <a:solidFill>
                  <a:schemeClr val="tx2">
                    <a:lumMod val="50000"/>
                  </a:schemeClr>
                </a:solidFill>
              </a:rPr>
              <a:t>has been shown to work, at least on a small </a:t>
            </a:r>
            <a:r>
              <a:rPr lang="en-US" sz="3000" dirty="0" err="1">
                <a:solidFill>
                  <a:schemeClr val="tx2">
                    <a:lumMod val="50000"/>
                  </a:schemeClr>
                </a:solidFill>
              </a:rPr>
              <a:t>localised</a:t>
            </a:r>
            <a:r>
              <a:rPr lang="en-US" sz="3000" dirty="0">
                <a:solidFill>
                  <a:schemeClr val="tx2">
                    <a:lumMod val="50000"/>
                  </a:schemeClr>
                </a:solidFill>
              </a:rPr>
              <a:t> scale. For decades, 	May Day parades in Moscow have taken place under clear blue skies, aircraft having 	deposited dry ice, silver iodide and cement powder to disperse clouds. Many of the schemes 	now suggested look to do the opposite, and reduce the amount of </a:t>
            </a:r>
            <a:r>
              <a:rPr lang="en-US" sz="3000" dirty="0" smtClean="0">
                <a:solidFill>
                  <a:schemeClr val="tx2">
                    <a:lumMod val="50000"/>
                  </a:schemeClr>
                </a:solidFill>
              </a:rPr>
              <a:t>sunlight</a:t>
            </a:r>
            <a:endParaRPr lang="en-US" sz="3000" dirty="0">
              <a:solidFill>
                <a:schemeClr val="tx2">
                  <a:lumMod val="50000"/>
                </a:schemeClr>
              </a:solidFill>
            </a:endParaRPr>
          </a:p>
          <a:p>
            <a:pPr marL="0" indent="0">
              <a:buNone/>
            </a:pPr>
            <a:endParaRPr lang="en-US" sz="3000" dirty="0">
              <a:solidFill>
                <a:schemeClr val="tx2">
                  <a:lumMod val="50000"/>
                </a:schemeClr>
              </a:solidFill>
            </a:endParaRPr>
          </a:p>
        </p:txBody>
      </p:sp>
    </p:spTree>
    <p:extLst>
      <p:ext uri="{BB962C8B-B14F-4D97-AF65-F5344CB8AC3E}">
        <p14:creationId xmlns:p14="http://schemas.microsoft.com/office/powerpoint/2010/main" xmlns="" val="4240565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199" y="942975"/>
            <a:ext cx="8372475" cy="3394075"/>
          </a:xfrm>
        </p:spPr>
        <p:txBody>
          <a:bodyPr/>
          <a:lstStyle/>
          <a:p>
            <a:pPr marL="0" indent="0" algn="just">
              <a:buNone/>
            </a:pPr>
            <a:r>
              <a:rPr lang="en-US" sz="3000" dirty="0">
                <a:solidFill>
                  <a:schemeClr val="tx2">
                    <a:lumMod val="50000"/>
                  </a:schemeClr>
                </a:solidFill>
              </a:rPr>
              <a:t>reaching the 	planet. The most eye-catching idea of all is suggested by Professor Roger Angel of the  </a:t>
            </a:r>
            <a:r>
              <a:rPr lang="en-US" sz="3000" dirty="0" smtClean="0">
                <a:solidFill>
                  <a:schemeClr val="tx2">
                    <a:lumMod val="50000"/>
                  </a:schemeClr>
                </a:solidFill>
              </a:rPr>
              <a:t>University </a:t>
            </a:r>
            <a:r>
              <a:rPr lang="en-US" sz="3000" dirty="0">
                <a:solidFill>
                  <a:schemeClr val="tx2">
                    <a:lumMod val="50000"/>
                  </a:schemeClr>
                </a:solidFill>
              </a:rPr>
              <a:t>of Arizona. His scheme would employ up to 16 trillion minute spacecraft, each 	weighing about one gram, to form a transparent, sunlight-refracting sunshade in an orbit 1.5 	million km above the Earth. This could, argues Angel, reduce the amount of light reaching 	the Earth by two per cent.</a:t>
            </a:r>
            <a:endParaRPr lang="en-US" sz="3000" dirty="0"/>
          </a:p>
        </p:txBody>
      </p:sp>
    </p:spTree>
    <p:extLst>
      <p:ext uri="{BB962C8B-B14F-4D97-AF65-F5344CB8AC3E}">
        <p14:creationId xmlns:p14="http://schemas.microsoft.com/office/powerpoint/2010/main" xmlns="" val="757241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2">
                    <a:lumMod val="50000"/>
                  </a:schemeClr>
                </a:solidFill>
              </a:rPr>
              <a:t>C	</a:t>
            </a:r>
            <a:endParaRPr lang="en-US" dirty="0"/>
          </a:p>
        </p:txBody>
      </p:sp>
      <p:sp>
        <p:nvSpPr>
          <p:cNvPr id="3" name="Content Placeholder 2"/>
          <p:cNvSpPr>
            <a:spLocks noGrp="1"/>
          </p:cNvSpPr>
          <p:nvPr>
            <p:ph idx="1"/>
          </p:nvPr>
        </p:nvSpPr>
        <p:spPr/>
        <p:txBody>
          <a:bodyPr/>
          <a:lstStyle/>
          <a:p>
            <a:pPr marL="0" indent="0" algn="just">
              <a:buNone/>
            </a:pPr>
            <a:r>
              <a:rPr lang="en-US" sz="3000" dirty="0" smtClean="0">
                <a:solidFill>
                  <a:schemeClr val="tx2">
                    <a:lumMod val="50000"/>
                  </a:schemeClr>
                </a:solidFill>
              </a:rPr>
              <a:t>		The </a:t>
            </a:r>
            <a:r>
              <a:rPr lang="en-US" sz="3000" dirty="0">
                <a:solidFill>
                  <a:schemeClr val="tx2">
                    <a:lumMod val="50000"/>
                  </a:schemeClr>
                </a:solidFill>
              </a:rPr>
              <a:t>majority of geo-engineering projects so far carried out - which include planting </a:t>
            </a:r>
            <a:r>
              <a:rPr lang="en-US" sz="3000" dirty="0" smtClean="0">
                <a:solidFill>
                  <a:schemeClr val="tx2">
                    <a:lumMod val="50000"/>
                  </a:schemeClr>
                </a:solidFill>
              </a:rPr>
              <a:t>forests in </a:t>
            </a:r>
            <a:r>
              <a:rPr lang="en-US" sz="3000" dirty="0">
                <a:solidFill>
                  <a:schemeClr val="tx2">
                    <a:lumMod val="50000"/>
                  </a:schemeClr>
                </a:solidFill>
              </a:rPr>
              <a:t>deserts and depositing iron in the ocean to stimulate the growth of algae have focused on</a:t>
            </a:r>
          </a:p>
          <a:p>
            <a:pPr marL="0" indent="0" algn="just">
              <a:buNone/>
            </a:pPr>
            <a:r>
              <a:rPr lang="en-US" sz="3000" dirty="0" smtClean="0">
                <a:solidFill>
                  <a:schemeClr val="tx2">
                    <a:lumMod val="50000"/>
                  </a:schemeClr>
                </a:solidFill>
              </a:rPr>
              <a:t>achieving </a:t>
            </a:r>
            <a:r>
              <a:rPr lang="en-US" sz="3000" dirty="0">
                <a:solidFill>
                  <a:schemeClr val="tx2">
                    <a:lumMod val="50000"/>
                  </a:schemeClr>
                </a:solidFill>
              </a:rPr>
              <a:t>a general cooling of the Earth. But some look specifically at reversing the </a:t>
            </a:r>
            <a:r>
              <a:rPr lang="en-US" sz="3000" dirty="0" smtClean="0">
                <a:solidFill>
                  <a:schemeClr val="tx2">
                    <a:lumMod val="50000"/>
                  </a:schemeClr>
                </a:solidFill>
              </a:rPr>
              <a:t>melting at </a:t>
            </a:r>
            <a:r>
              <a:rPr lang="en-US" sz="3000" dirty="0">
                <a:solidFill>
                  <a:schemeClr val="tx2">
                    <a:lumMod val="50000"/>
                  </a:schemeClr>
                </a:solidFill>
              </a:rPr>
              <a:t>the poles, particularly the Arctic. The reasoning is that </a:t>
            </a:r>
            <a:r>
              <a:rPr lang="en-US" sz="3000" dirty="0" smtClean="0">
                <a:solidFill>
                  <a:schemeClr val="tx2">
                    <a:lumMod val="50000"/>
                  </a:schemeClr>
                </a:solidFill>
              </a:rPr>
              <a:t>if</a:t>
            </a:r>
            <a:endParaRPr lang="en-US" sz="3000" dirty="0">
              <a:solidFill>
                <a:schemeClr val="tx2">
                  <a:lumMod val="50000"/>
                </a:schemeClr>
              </a:solidFill>
            </a:endParaRPr>
          </a:p>
        </p:txBody>
      </p:sp>
    </p:spTree>
    <p:extLst>
      <p:ext uri="{BB962C8B-B14F-4D97-AF65-F5344CB8AC3E}">
        <p14:creationId xmlns:p14="http://schemas.microsoft.com/office/powerpoint/2010/main" xmlns="" val="3667556168"/>
      </p:ext>
    </p:extLst>
  </p:cSld>
  <p:clrMapOvr>
    <a:masterClrMapping/>
  </p:clrMapOvr>
</p:sld>
</file>

<file path=ppt/theme/theme1.xml><?xml version="1.0" encoding="utf-8"?>
<a:theme xmlns:a="http://schemas.openxmlformats.org/drawingml/2006/main" name="Office Theme">
  <a:themeElements>
    <a:clrScheme name="pink brown">
      <a:dk1>
        <a:sysClr val="windowText" lastClr="000000"/>
      </a:dk1>
      <a:lt1>
        <a:srgbClr val="FFC4CA"/>
      </a:lt1>
      <a:dk2>
        <a:srgbClr val="9B7C65"/>
      </a:dk2>
      <a:lt2>
        <a:srgbClr val="EEECE1"/>
      </a:lt2>
      <a:accent1>
        <a:srgbClr val="EA959E"/>
      </a:accent1>
      <a:accent2>
        <a:srgbClr val="3E76CE"/>
      </a:accent2>
      <a:accent3>
        <a:srgbClr val="FFC4CA"/>
      </a:accent3>
      <a:accent4>
        <a:srgbClr val="FFF07E"/>
      </a:accent4>
      <a:accent5>
        <a:srgbClr val="C6384F"/>
      </a:accent5>
      <a:accent6>
        <a:srgbClr val="94D9D6"/>
      </a:accent6>
      <a:hlink>
        <a:srgbClr val="3E76CE"/>
      </a:hlink>
      <a:folHlink>
        <a:srgbClr val="C638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912</TotalTime>
  <Words>452</Words>
  <Application>Microsoft Office PowerPoint</Application>
  <PresentationFormat>On-screen Show (16:9)</PresentationFormat>
  <Paragraphs>91</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IELTS The International English Language Testing System</vt:lpstr>
      <vt:lpstr>READING PASSAGE 2 </vt:lpstr>
      <vt:lpstr>Slide 3</vt:lpstr>
      <vt:lpstr>A</vt:lpstr>
      <vt:lpstr>Slide 5</vt:lpstr>
      <vt:lpstr>Slide 6</vt:lpstr>
      <vt:lpstr>B</vt:lpstr>
      <vt:lpstr>Slide 8</vt:lpstr>
      <vt:lpstr>C </vt:lpstr>
      <vt:lpstr>Slide 10</vt:lpstr>
      <vt:lpstr>Slide 11</vt:lpstr>
      <vt:lpstr>Slide 12</vt:lpstr>
      <vt:lpstr>Slide 13</vt:lpstr>
      <vt:lpstr>E  </vt:lpstr>
      <vt:lpstr>Slide 15</vt:lpstr>
      <vt:lpstr>F</vt:lpstr>
      <vt:lpstr>Slide 17</vt:lpstr>
      <vt:lpstr>Slide 18</vt:lpstr>
      <vt:lpstr>H </vt:lpstr>
      <vt:lpstr>Slide 20</vt:lpstr>
      <vt:lpstr>Questions 14 - 16 </vt:lpstr>
      <vt:lpstr>Slide 22</vt:lpstr>
      <vt:lpstr>Slide 23</vt:lpstr>
      <vt:lpstr>Slide 24</vt:lpstr>
      <vt:lpstr>Slide 25</vt:lpstr>
      <vt:lpstr>Questions 24-27 </vt:lpstr>
      <vt:lpstr>Slide 27</vt:lpstr>
      <vt:lpstr>Slide 28</vt:lpstr>
      <vt:lpstr>Slide 29</vt:lpstr>
    </vt:vector>
  </TitlesOfParts>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rawisara</dc:creator>
  <cp:lastModifiedBy>Windows User</cp:lastModifiedBy>
  <cp:revision>113</cp:revision>
  <dcterms:created xsi:type="dcterms:W3CDTF">2017-05-22T10:05:07Z</dcterms:created>
  <dcterms:modified xsi:type="dcterms:W3CDTF">2020-03-23T07:47:06Z</dcterms:modified>
</cp:coreProperties>
</file>