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27"/>
  </p:handoutMasterIdLst>
  <p:sldIdLst>
    <p:sldId id="256" r:id="rId2"/>
    <p:sldId id="269" r:id="rId3"/>
    <p:sldId id="270" r:id="rId4"/>
    <p:sldId id="271" r:id="rId5"/>
    <p:sldId id="272" r:id="rId6"/>
    <p:sldId id="273" r:id="rId7"/>
    <p:sldId id="274" r:id="rId8"/>
    <p:sldId id="275" r:id="rId9"/>
    <p:sldId id="276" r:id="rId10"/>
    <p:sldId id="277" r:id="rId11"/>
    <p:sldId id="284" r:id="rId12"/>
    <p:sldId id="286" r:id="rId13"/>
    <p:sldId id="287" r:id="rId14"/>
    <p:sldId id="288" r:id="rId15"/>
    <p:sldId id="289" r:id="rId16"/>
    <p:sldId id="285" r:id="rId17"/>
    <p:sldId id="290" r:id="rId18"/>
    <p:sldId id="291" r:id="rId19"/>
    <p:sldId id="292" r:id="rId20"/>
    <p:sldId id="293" r:id="rId21"/>
    <p:sldId id="294" r:id="rId22"/>
    <p:sldId id="295" r:id="rId23"/>
    <p:sldId id="296" r:id="rId24"/>
    <p:sldId id="265" r:id="rId25"/>
    <p:sldId id="268" r:id="rId26"/>
  </p:sldIdLst>
  <p:sldSz cx="9144000" cy="5143500" type="screen16x9"/>
  <p:notesSz cx="6950075" cy="9236075"/>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p:scale>
          <a:sx n="67" d="100"/>
          <a:sy n="67" d="100"/>
        </p:scale>
        <p:origin x="-576" y="-480"/>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3F07C8EA-EDE1-4CC8-819D-56F41E08929F}" type="datetimeFigureOut">
              <a:rPr lang="en-US" smtClean="0"/>
              <a:pPr/>
              <a:t>03-Apr-20</a:t>
            </a:fld>
            <a:endParaRPr lang="en-US"/>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5BE807BA-A091-4B38-BCBE-640CEF632C55}" type="slidenum">
              <a:rPr lang="en-US" smtClean="0"/>
              <a:pPr/>
              <a:t>‹#›</a:t>
            </a:fld>
            <a:endParaRPr lang="en-US"/>
          </a:p>
        </p:txBody>
      </p:sp>
    </p:spTree>
    <p:extLst>
      <p:ext uri="{BB962C8B-B14F-4D97-AF65-F5344CB8AC3E}">
        <p14:creationId xmlns="" xmlns:p14="http://schemas.microsoft.com/office/powerpoint/2010/main" val="25982062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lvl1pPr>
              <a:defRPr b="1">
                <a:solidFill>
                  <a:schemeClr val="accent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E8C04A6-BC21-4BAF-877F-800F9B7F08FD}" type="datetimeFigureOut">
              <a:rPr lang="en-US"/>
              <a:pPr>
                <a:defRPr/>
              </a:pPr>
              <a:t>03-Apr-20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FBF19E-A37E-4CA7-9021-833C56CF85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accent2"/>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86BF524-F0F9-47A9-AFB9-A88D692EB725}" type="datetimeFigureOut">
              <a:rPr lang="en-US"/>
              <a:pPr>
                <a:defRPr/>
              </a:pPr>
              <a:t>03-Apr-20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FF8D7A-D7BF-409D-9E8A-ACEDC627537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8EE6C91-E487-448A-BC6B-BFC9A63FB713}" type="datetimeFigureOut">
              <a:rPr lang="en-US"/>
              <a:pPr>
                <a:defRPr/>
              </a:pPr>
              <a:t>03-Apr-20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4218E2-672A-4CD2-B65E-FFD429E194E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4905C4DD-0E8A-4403-8F7A-B97B4A1E7AED}" type="datetimeFigureOut">
              <a:rPr lang="en-US"/>
              <a:pPr>
                <a:defRPr/>
              </a:pPr>
              <a:t>03-Apr-20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52700CA-83D8-44DF-BBFC-A9770553ACC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51335"/>
            <a:ext cx="4040188" cy="479822"/>
          </a:xfrm>
        </p:spPr>
        <p:txBody>
          <a:bodyPr anchor="b"/>
          <a:lstStyle>
            <a:lvl1pPr marL="0" indent="0">
              <a:buNone/>
              <a:defRPr sz="2400" b="1">
                <a:solidFill>
                  <a:srgbClr val="3E76C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solidFill>
                  <a:schemeClr val="accent5"/>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solidFill>
                  <a:srgbClr val="3E76C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solidFill>
                  <a:srgbClr val="C6384F"/>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7" name="Date Placeholder 3"/>
          <p:cNvSpPr>
            <a:spLocks noGrp="1"/>
          </p:cNvSpPr>
          <p:nvPr>
            <p:ph type="dt" sz="half" idx="10"/>
          </p:nvPr>
        </p:nvSpPr>
        <p:spPr/>
        <p:txBody>
          <a:bodyPr/>
          <a:lstStyle>
            <a:lvl1pPr>
              <a:defRPr/>
            </a:lvl1pPr>
          </a:lstStyle>
          <a:p>
            <a:pPr>
              <a:defRPr/>
            </a:pPr>
            <a:fld id="{12947187-84E0-4C0A-A2E4-445908D318DB}" type="datetimeFigureOut">
              <a:rPr lang="en-US"/>
              <a:pPr>
                <a:defRPr/>
              </a:pPr>
              <a:t>03-Apr-20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74661FB-D675-4FF9-902A-619F6CAFEC5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139168" y="-95689"/>
            <a:ext cx="8229600" cy="857250"/>
          </a:xfrm>
          <a:prstGeom prst="rect">
            <a:avLst/>
          </a:prstGeom>
        </p:spPr>
        <p:txBody>
          <a:bodyPr/>
          <a:lstStyle>
            <a:lvl1pPr algn="l">
              <a:defRPr b="1">
                <a:solidFill>
                  <a:srgbClr val="FFFFFF"/>
                </a:solidFill>
              </a:defRPr>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D043AAE9-B1BD-4CBF-B842-D4555F446EA2}" type="datetimeFigureOut">
              <a:rPr lang="en-US"/>
              <a:pPr>
                <a:defRPr/>
              </a:pPr>
              <a:t>03-Apr-20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ED9CCCC-5412-4ADE-A505-7131278943A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E57EF32-32FE-4A32-BC05-005F94259F84}" type="datetimeFigureOut">
              <a:rPr lang="en-US"/>
              <a:pPr>
                <a:defRPr/>
              </a:pPr>
              <a:t>03-Apr-20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8340FB1-92E1-4FEA-983E-0CD5ACDF74B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a:srcRect/>
          <a:stretch>
            <a:fillRect/>
          </a:stretch>
        </a:blip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DB7EB1D-655C-4ACA-BEA0-3A5EA4749F58}" type="datetimeFigureOut">
              <a:rPr lang="en-US"/>
              <a:pPr>
                <a:defRPr/>
              </a:pPr>
              <a:t>03-Apr-20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D6E075F-48C6-43FD-8B1C-657CD540B48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05" r:id="rId2"/>
    <p:sldLayoutId id="2147483706" r:id="rId3"/>
    <p:sldLayoutId id="2147483707" r:id="rId4"/>
    <p:sldLayoutId id="2147483708" r:id="rId5"/>
    <p:sldLayoutId id="2147483709" r:id="rId6"/>
    <p:sldLayoutId id="2147483710" r:id="rId7"/>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english-panidnad.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bwMode="auto">
          <a:xfrm>
            <a:off x="685800" y="1046163"/>
            <a:ext cx="8153400" cy="2268537"/>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en-US" sz="4800" dirty="0" smtClean="0">
                <a:solidFill>
                  <a:schemeClr val="tx2">
                    <a:lumMod val="50000"/>
                  </a:schemeClr>
                </a:solidFill>
              </a:rPr>
              <a:t>IELTS</a:t>
            </a:r>
            <a:r>
              <a:rPr lang="th-TH" dirty="0" smtClean="0"/>
              <a:t/>
            </a:r>
            <a:br>
              <a:rPr lang="th-TH" dirty="0" smtClean="0"/>
            </a:br>
            <a:r>
              <a:rPr lang="en-US" dirty="0" smtClean="0"/>
              <a:t>The International English Language Testing System</a:t>
            </a:r>
            <a:endParaRPr lang="th-TH" dirty="0" smtClean="0"/>
          </a:p>
        </p:txBody>
      </p:sp>
      <p:sp>
        <p:nvSpPr>
          <p:cNvPr id="3" name="Subtitle 2"/>
          <p:cNvSpPr>
            <a:spLocks noGrp="1"/>
          </p:cNvSpPr>
          <p:nvPr>
            <p:ph type="subTitle" idx="1"/>
          </p:nvPr>
        </p:nvSpPr>
        <p:spPr>
          <a:xfrm>
            <a:off x="771525" y="3509963"/>
            <a:ext cx="7600950" cy="714375"/>
          </a:xfrm>
        </p:spPr>
        <p:txBody>
          <a:bodyPr rtlCol="0">
            <a:noAutofit/>
          </a:bodyPr>
          <a:lstStyle/>
          <a:p>
            <a:pPr eaLnBrk="1" fontAlgn="auto" hangingPunct="1">
              <a:spcAft>
                <a:spcPts val="0"/>
              </a:spcAft>
              <a:buFont typeface="Arial"/>
              <a:buNone/>
              <a:defRPr/>
            </a:pPr>
            <a:r>
              <a:rPr lang="th-TH" sz="4800" b="1" dirty="0" smtClean="0">
                <a:solidFill>
                  <a:schemeClr val="accent1">
                    <a:lumMod val="75000"/>
                  </a:schemeClr>
                </a:solidFill>
              </a:rPr>
              <a:t>ผศ. ดร. พนิตนาฏ ชูฤกษ์</a:t>
            </a:r>
            <a:endParaRPr lang="th-TH" sz="4800" b="1" dirty="0">
              <a:solidFill>
                <a:schemeClr val="accent1">
                  <a:lumMod val="75000"/>
                </a:schemeClr>
              </a:solidFill>
            </a:endParaRPr>
          </a:p>
        </p:txBody>
      </p:sp>
      <p:sp>
        <p:nvSpPr>
          <p:cNvPr id="3076" name="Title 1"/>
          <p:cNvSpPr txBox="1">
            <a:spLocks/>
          </p:cNvSpPr>
          <p:nvPr/>
        </p:nvSpPr>
        <p:spPr bwMode="auto">
          <a:xfrm>
            <a:off x="1524000" y="1122363"/>
            <a:ext cx="9144000" cy="2387600"/>
          </a:xfrm>
          <a:prstGeom prst="rect">
            <a:avLst/>
          </a:prstGeom>
          <a:noFill/>
          <a:ln w="9525">
            <a:noFill/>
            <a:miter lim="800000"/>
            <a:headEnd/>
            <a:tailEnd/>
          </a:ln>
        </p:spPr>
        <p:txBody>
          <a:bodyPr/>
          <a:lstStyle/>
          <a:p>
            <a:pPr algn="ctr"/>
            <a:endParaRPr lang="th-TH" sz="4400" b="1">
              <a:solidFill>
                <a:schemeClr val="tx2">
                  <a:lumMod val="75000"/>
                </a:schemeClr>
              </a:solidFill>
              <a:latin typeface="Calibri" pitchFamily="34" charset="0"/>
              <a:cs typeface="Angsana New" pitchFamily="18" charset="-34"/>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and severe monsoons take their toll each year, destroying millions of tons </a:t>
            </a:r>
            <a:r>
              <a:rPr lang="en-US" sz="3000" dirty="0" smtClean="0">
                <a:solidFill>
                  <a:schemeClr val="tx2">
                    <a:lumMod val="50000"/>
                  </a:schemeClr>
                </a:solidFill>
              </a:rPr>
              <a:t>of valuable </a:t>
            </a:r>
            <a:r>
              <a:rPr lang="en-US" sz="3000" dirty="0">
                <a:solidFill>
                  <a:schemeClr val="tx2">
                    <a:lumMod val="50000"/>
                  </a:schemeClr>
                </a:solidFill>
              </a:rPr>
              <a:t>crops</a:t>
            </a:r>
            <a:r>
              <a:rPr lang="en-US" sz="3000" dirty="0" smtClean="0">
                <a:solidFill>
                  <a:schemeClr val="tx2">
                    <a:lumMod val="50000"/>
                  </a:schemeClr>
                </a:solidFill>
              </a:rPr>
              <a:t>.</a:t>
            </a:r>
          </a:p>
          <a:p>
            <a:pPr marL="0" indent="0" algn="just">
              <a:buNone/>
            </a:pPr>
            <a:r>
              <a:rPr lang="en-US" sz="3000" dirty="0">
                <a:solidFill>
                  <a:schemeClr val="tx2">
                    <a:lumMod val="50000"/>
                  </a:schemeClr>
                </a:solidFill>
              </a:rPr>
              <a:t>	</a:t>
            </a:r>
            <a:r>
              <a:rPr lang="en-US" sz="3000" dirty="0" smtClean="0">
                <a:solidFill>
                  <a:schemeClr val="tx2">
                    <a:lumMod val="50000"/>
                  </a:schemeClr>
                </a:solidFill>
              </a:rPr>
              <a:t>	</a:t>
            </a:r>
            <a:r>
              <a:rPr lang="en-US" sz="3000" dirty="0">
                <a:solidFill>
                  <a:schemeClr val="tx2">
                    <a:lumMod val="50000"/>
                  </a:schemeClr>
                </a:solidFill>
              </a:rPr>
              <a:t>The supporters of vertical farming claim many potential advantages for the system. For instance, crops would be produced all year round, as they would be kept in artificially controlled, optimum </a:t>
            </a:r>
            <a:r>
              <a:rPr lang="en-US" sz="2800" dirty="0"/>
              <a:t> </a:t>
            </a:r>
            <a:endParaRPr lang="en-US" sz="2800" dirty="0" smtClean="0"/>
          </a:p>
          <a:p>
            <a:pPr marL="0" indent="0" algn="just">
              <a:buNone/>
            </a:pPr>
            <a:r>
              <a:rPr lang="en-US" sz="3000" dirty="0">
                <a:solidFill>
                  <a:schemeClr val="tx2">
                    <a:lumMod val="50000"/>
                  </a:schemeClr>
                </a:solidFill>
              </a:rPr>
              <a:t>growing conditions. There would be no</a:t>
            </a:r>
            <a:endParaRPr lang="en-US" sz="3000" dirty="0"/>
          </a:p>
          <a:p>
            <a:pPr marL="0" indent="0" algn="just">
              <a:buNone/>
            </a:pPr>
            <a:endParaRPr lang="en-US" sz="3000" dirty="0">
              <a:solidFill>
                <a:schemeClr val="tx2">
                  <a:lumMod val="50000"/>
                </a:schemeClr>
              </a:solidFill>
            </a:endParaRPr>
          </a:p>
        </p:txBody>
      </p:sp>
    </p:spTree>
    <p:extLst>
      <p:ext uri="{BB962C8B-B14F-4D97-AF65-F5344CB8AC3E}">
        <p14:creationId xmlns="" xmlns:p14="http://schemas.microsoft.com/office/powerpoint/2010/main" val="3636877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dirty="0" smtClean="0">
                <a:solidFill>
                  <a:schemeClr val="tx2">
                    <a:lumMod val="50000"/>
                  </a:schemeClr>
                </a:solidFill>
              </a:rPr>
              <a:t>weather-related </a:t>
            </a:r>
            <a:r>
              <a:rPr lang="en-US" dirty="0">
                <a:solidFill>
                  <a:schemeClr val="tx2">
                    <a:lumMod val="50000"/>
                  </a:schemeClr>
                </a:solidFill>
              </a:rPr>
              <a:t>crop failures due to droughts, floods </a:t>
            </a:r>
            <a:r>
              <a:rPr lang="en-US" dirty="0" smtClean="0">
                <a:solidFill>
                  <a:schemeClr val="tx2">
                    <a:lumMod val="50000"/>
                  </a:schemeClr>
                </a:solidFill>
              </a:rPr>
              <a:t>or pests</a:t>
            </a:r>
            <a:r>
              <a:rPr lang="en-US" dirty="0">
                <a:solidFill>
                  <a:schemeClr val="tx2">
                    <a:lumMod val="50000"/>
                  </a:schemeClr>
                </a:solidFill>
              </a:rPr>
              <a:t>. All the food could be grown organically, eliminating the need for herbicides, pesticides and </a:t>
            </a:r>
            <a:r>
              <a:rPr lang="en-US" dirty="0" err="1">
                <a:solidFill>
                  <a:schemeClr val="tx2">
                    <a:lumMod val="50000"/>
                  </a:schemeClr>
                </a:solidFill>
              </a:rPr>
              <a:t>fertilisers</a:t>
            </a:r>
            <a:r>
              <a:rPr lang="en-US" dirty="0">
                <a:solidFill>
                  <a:schemeClr val="tx2">
                    <a:lumMod val="50000"/>
                  </a:schemeClr>
                </a:solidFill>
              </a:rPr>
              <a:t>. The system would greatly reduce the incidence of many infectious diseases that are acquired at the agricultural interface. Although the system would </a:t>
            </a:r>
            <a:r>
              <a:rPr lang="en-US" dirty="0" smtClean="0">
                <a:solidFill>
                  <a:schemeClr val="tx2">
                    <a:lumMod val="50000"/>
                  </a:schemeClr>
                </a:solidFill>
              </a:rPr>
              <a:t>consume</a:t>
            </a:r>
            <a:endParaRPr lang="en-US" dirty="0"/>
          </a:p>
        </p:txBody>
      </p:sp>
    </p:spTree>
    <p:extLst>
      <p:ext uri="{BB962C8B-B14F-4D97-AF65-F5344CB8AC3E}">
        <p14:creationId xmlns="" xmlns:p14="http://schemas.microsoft.com/office/powerpoint/2010/main" val="1288858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energy, it would </a:t>
            </a:r>
            <a:r>
              <a:rPr lang="en-US" sz="3000" dirty="0" smtClean="0">
                <a:solidFill>
                  <a:schemeClr val="tx2">
                    <a:lumMod val="50000"/>
                  </a:schemeClr>
                </a:solidFill>
              </a:rPr>
              <a:t>return energy </a:t>
            </a:r>
            <a:r>
              <a:rPr lang="en-US" sz="3000" dirty="0">
                <a:solidFill>
                  <a:schemeClr val="tx2">
                    <a:lumMod val="50000"/>
                  </a:schemeClr>
                </a:solidFill>
              </a:rPr>
              <a:t>to the grid via methane generation from composting non-edible parts of plants. It would </a:t>
            </a:r>
            <a:r>
              <a:rPr lang="en-US" sz="3000" dirty="0" smtClean="0">
                <a:solidFill>
                  <a:schemeClr val="tx2">
                    <a:lumMod val="50000"/>
                  </a:schemeClr>
                </a:solidFill>
              </a:rPr>
              <a:t>also dramatically </a:t>
            </a:r>
            <a:r>
              <a:rPr lang="en-US" sz="3000" dirty="0">
                <a:solidFill>
                  <a:schemeClr val="tx2">
                    <a:lumMod val="50000"/>
                  </a:schemeClr>
                </a:solidFill>
              </a:rPr>
              <a:t>reduce fossil fuel use, by cutting out the need for tractors, ploughs and shipping</a:t>
            </a:r>
            <a:r>
              <a:rPr lang="en-US" sz="3000" dirty="0" smtClean="0">
                <a:solidFill>
                  <a:schemeClr val="tx2">
                    <a:lumMod val="50000"/>
                  </a:schemeClr>
                </a:solidFill>
              </a:rPr>
              <a:t>.</a:t>
            </a:r>
          </a:p>
          <a:p>
            <a:pPr marL="0" indent="0" algn="just">
              <a:buNone/>
            </a:pPr>
            <a:r>
              <a:rPr lang="en-US" sz="3000" dirty="0">
                <a:solidFill>
                  <a:schemeClr val="tx2">
                    <a:lumMod val="50000"/>
                  </a:schemeClr>
                </a:solidFill>
              </a:rPr>
              <a:t>	</a:t>
            </a:r>
            <a:r>
              <a:rPr lang="en-US" sz="3000" dirty="0" smtClean="0">
                <a:solidFill>
                  <a:schemeClr val="tx2">
                    <a:lumMod val="50000"/>
                  </a:schemeClr>
                </a:solidFill>
              </a:rPr>
              <a:t>	</a:t>
            </a:r>
            <a:r>
              <a:rPr lang="en-US" sz="3000" dirty="0">
                <a:solidFill>
                  <a:schemeClr val="tx2">
                    <a:lumMod val="50000"/>
                  </a:schemeClr>
                </a:solidFill>
              </a:rPr>
              <a:t>A major drawback of vertical farming, however, is that the plants would require </a:t>
            </a:r>
            <a:r>
              <a:rPr lang="en-US" sz="3000" dirty="0" smtClean="0">
                <a:solidFill>
                  <a:schemeClr val="tx2">
                    <a:lumMod val="50000"/>
                  </a:schemeClr>
                </a:solidFill>
              </a:rPr>
              <a:t>artificial</a:t>
            </a:r>
            <a:endParaRPr lang="en-US" sz="3000" dirty="0">
              <a:solidFill>
                <a:schemeClr val="tx2">
                  <a:lumMod val="50000"/>
                </a:schemeClr>
              </a:solidFill>
            </a:endParaRPr>
          </a:p>
          <a:p>
            <a:pPr marL="0" indent="0" algn="just">
              <a:buNone/>
            </a:pPr>
            <a:endParaRPr lang="en-US" sz="3000" dirty="0">
              <a:solidFill>
                <a:schemeClr val="tx2">
                  <a:lumMod val="50000"/>
                </a:schemeClr>
              </a:solidFill>
            </a:endParaRPr>
          </a:p>
          <a:p>
            <a:pPr marL="0" indent="0" algn="just">
              <a:buNone/>
            </a:pPr>
            <a:endParaRPr lang="en-US" sz="3000" dirty="0"/>
          </a:p>
        </p:txBody>
      </p:sp>
    </p:spTree>
    <p:extLst>
      <p:ext uri="{BB962C8B-B14F-4D97-AF65-F5344CB8AC3E}">
        <p14:creationId xmlns="" xmlns:p14="http://schemas.microsoft.com/office/powerpoint/2010/main" val="2474013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light. Without it, those plants nearest the windows would be exposed to more sunlight and grow more quickly, reducing the efficiency of the system. Single-</a:t>
            </a:r>
            <a:r>
              <a:rPr lang="en-US" sz="3000" dirty="0" err="1">
                <a:solidFill>
                  <a:schemeClr val="tx2">
                    <a:lumMod val="50000"/>
                  </a:schemeClr>
                </a:solidFill>
              </a:rPr>
              <a:t>storey</a:t>
            </a:r>
            <a:r>
              <a:rPr lang="en-US" sz="3000" dirty="0">
                <a:solidFill>
                  <a:schemeClr val="tx2">
                    <a:lumMod val="50000"/>
                  </a:schemeClr>
                </a:solidFill>
              </a:rPr>
              <a:t> greenhouses have the benefit of natural overhead light: even so, many still need artificial lighting. A multi-</a:t>
            </a:r>
            <a:r>
              <a:rPr lang="en-US" sz="3000" dirty="0" err="1">
                <a:solidFill>
                  <a:schemeClr val="tx2">
                    <a:lumMod val="50000"/>
                  </a:schemeClr>
                </a:solidFill>
              </a:rPr>
              <a:t>storey</a:t>
            </a:r>
            <a:r>
              <a:rPr lang="en-US" sz="3000" dirty="0">
                <a:solidFill>
                  <a:schemeClr val="tx2">
                    <a:lumMod val="50000"/>
                  </a:schemeClr>
                </a:solidFill>
              </a:rPr>
              <a:t> facility with no natural overhead light would require far more. </a:t>
            </a:r>
            <a:endParaRPr lang="en-US" sz="3000" dirty="0"/>
          </a:p>
        </p:txBody>
      </p:sp>
    </p:spTree>
    <p:extLst>
      <p:ext uri="{BB962C8B-B14F-4D97-AF65-F5344CB8AC3E}">
        <p14:creationId xmlns="" xmlns:p14="http://schemas.microsoft.com/office/powerpoint/2010/main" val="121919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dirty="0">
                <a:solidFill>
                  <a:schemeClr val="tx2">
                    <a:lumMod val="50000"/>
                  </a:schemeClr>
                </a:solidFill>
              </a:rPr>
              <a:t>Generating enough light could be prohibitively expensive, unless cheap, renewable energy is available, and this appears to be rather a future aspiration than a likelihood for the near future</a:t>
            </a:r>
            <a:r>
              <a:rPr lang="en-US" sz="3000" dirty="0" smtClean="0">
                <a:solidFill>
                  <a:schemeClr val="tx2">
                    <a:lumMod val="50000"/>
                  </a:schemeClr>
                </a:solidFill>
              </a:rPr>
              <a:t>.</a:t>
            </a:r>
          </a:p>
          <a:p>
            <a:pPr marL="0" indent="0">
              <a:buNone/>
            </a:pPr>
            <a:r>
              <a:rPr lang="en-US" sz="3000" dirty="0">
                <a:solidFill>
                  <a:schemeClr val="tx2">
                    <a:lumMod val="50000"/>
                  </a:schemeClr>
                </a:solidFill>
              </a:rPr>
              <a:t>	</a:t>
            </a:r>
            <a:r>
              <a:rPr lang="en-US" sz="3000" dirty="0" smtClean="0">
                <a:solidFill>
                  <a:schemeClr val="tx2">
                    <a:lumMod val="50000"/>
                  </a:schemeClr>
                </a:solidFill>
              </a:rPr>
              <a:t>	</a:t>
            </a:r>
            <a:r>
              <a:rPr lang="en-US" sz="3000" dirty="0">
                <a:solidFill>
                  <a:schemeClr val="tx2">
                    <a:lumMod val="50000"/>
                  </a:schemeClr>
                </a:solidFill>
              </a:rPr>
              <a:t>One variation on vertical farming that has been developed is to grow plants in stacked trays that move on rails. Moving the trays allows </a:t>
            </a:r>
            <a:r>
              <a:rPr lang="en-US" sz="3000" dirty="0" smtClean="0">
                <a:solidFill>
                  <a:schemeClr val="tx2">
                    <a:lumMod val="50000"/>
                  </a:schemeClr>
                </a:solidFill>
              </a:rPr>
              <a:t>the</a:t>
            </a:r>
            <a:endParaRPr lang="en-US" sz="3000" dirty="0"/>
          </a:p>
          <a:p>
            <a:pPr marL="0" indent="0">
              <a:buNone/>
            </a:pPr>
            <a:endParaRPr lang="en-US" sz="3000" dirty="0"/>
          </a:p>
        </p:txBody>
      </p:sp>
    </p:spTree>
    <p:extLst>
      <p:ext uri="{BB962C8B-B14F-4D97-AF65-F5344CB8AC3E}">
        <p14:creationId xmlns="" xmlns:p14="http://schemas.microsoft.com/office/powerpoint/2010/main" val="714671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plants to get enough sunlight. This system is already in operation, and works well within a single-</a:t>
            </a:r>
            <a:r>
              <a:rPr lang="en-US" sz="3000" dirty="0" err="1">
                <a:solidFill>
                  <a:schemeClr val="tx2">
                    <a:lumMod val="50000"/>
                  </a:schemeClr>
                </a:solidFill>
              </a:rPr>
              <a:t>storey</a:t>
            </a:r>
            <a:r>
              <a:rPr lang="en-US" sz="3000" dirty="0">
                <a:solidFill>
                  <a:schemeClr val="tx2">
                    <a:lumMod val="50000"/>
                  </a:schemeClr>
                </a:solidFill>
              </a:rPr>
              <a:t> greenhouse with light reaching it from above: </a:t>
            </a:r>
            <a:r>
              <a:rPr lang="en-US" sz="3000" dirty="0" smtClean="0">
                <a:solidFill>
                  <a:schemeClr val="tx2">
                    <a:lumMod val="50000"/>
                  </a:schemeClr>
                </a:solidFill>
              </a:rPr>
              <a:t>it is </a:t>
            </a:r>
            <a:r>
              <a:rPr lang="en-US" sz="3000" dirty="0">
                <a:solidFill>
                  <a:schemeClr val="tx2">
                    <a:lumMod val="50000"/>
                  </a:schemeClr>
                </a:solidFill>
              </a:rPr>
              <a:t>not certain, however, that it can be made to work without that overhead natural light.</a:t>
            </a:r>
          </a:p>
          <a:p>
            <a:pPr marL="0" indent="0">
              <a:buNone/>
            </a:pPr>
            <a:r>
              <a:rPr lang="en-US" sz="3000" dirty="0" smtClean="0">
                <a:solidFill>
                  <a:schemeClr val="tx2">
                    <a:lumMod val="50000"/>
                  </a:schemeClr>
                </a:solidFill>
              </a:rPr>
              <a:t>		Vertical </a:t>
            </a:r>
            <a:r>
              <a:rPr lang="en-US" sz="3000" dirty="0">
                <a:solidFill>
                  <a:schemeClr val="tx2">
                    <a:lumMod val="50000"/>
                  </a:schemeClr>
                </a:solidFill>
              </a:rPr>
              <a:t>farming is an attempt to address the undoubted problems that we face in </a:t>
            </a:r>
            <a:r>
              <a:rPr lang="en-US" sz="3000" dirty="0" smtClean="0">
                <a:solidFill>
                  <a:schemeClr val="tx2">
                    <a:lumMod val="50000"/>
                  </a:schemeClr>
                </a:solidFill>
              </a:rPr>
              <a:t>producing</a:t>
            </a:r>
            <a:endParaRPr lang="en-US" sz="3000" dirty="0">
              <a:solidFill>
                <a:schemeClr val="tx2">
                  <a:lumMod val="50000"/>
                </a:schemeClr>
              </a:solidFill>
            </a:endParaRPr>
          </a:p>
        </p:txBody>
      </p:sp>
    </p:spTree>
    <p:extLst>
      <p:ext uri="{BB962C8B-B14F-4D97-AF65-F5344CB8AC3E}">
        <p14:creationId xmlns="" xmlns:p14="http://schemas.microsoft.com/office/powerpoint/2010/main" val="3951687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57275"/>
            <a:ext cx="8229600" cy="3394075"/>
          </a:xfrm>
        </p:spPr>
        <p:txBody>
          <a:bodyPr/>
          <a:lstStyle/>
          <a:p>
            <a:pPr marL="0" indent="0" algn="just">
              <a:buNone/>
            </a:pPr>
            <a:r>
              <a:rPr lang="en-US" sz="3000" dirty="0" smtClean="0">
                <a:solidFill>
                  <a:schemeClr val="tx2">
                    <a:lumMod val="50000"/>
                  </a:schemeClr>
                </a:solidFill>
              </a:rPr>
              <a:t>Enough food </a:t>
            </a:r>
            <a:r>
              <a:rPr lang="en-US" sz="3000" dirty="0">
                <a:solidFill>
                  <a:schemeClr val="tx2">
                    <a:lumMod val="50000"/>
                  </a:schemeClr>
                </a:solidFill>
              </a:rPr>
              <a:t>for a growing population. At the moment, though, more needs to be done to reduce the detrimental impact it would have on the environment, particularly as regards the use of energy. While it is possible that much of our food will be grown in skyscrapers in future, most experts</a:t>
            </a:r>
          </a:p>
          <a:p>
            <a:pPr marL="0" indent="0" algn="just">
              <a:buNone/>
            </a:pPr>
            <a:r>
              <a:rPr lang="en-US" sz="3000" dirty="0">
                <a:solidFill>
                  <a:schemeClr val="tx2">
                    <a:lumMod val="50000"/>
                  </a:schemeClr>
                </a:solidFill>
              </a:rPr>
              <a:t>currently believe it is far more likely that we will simply use the space available on urban rooftops.</a:t>
            </a:r>
          </a:p>
          <a:p>
            <a:pPr marL="0" indent="0" algn="just">
              <a:buNone/>
            </a:pPr>
            <a:endParaRPr lang="en-US" sz="3000" dirty="0"/>
          </a:p>
        </p:txBody>
      </p:sp>
    </p:spTree>
    <p:extLst>
      <p:ext uri="{BB962C8B-B14F-4D97-AF65-F5344CB8AC3E}">
        <p14:creationId xmlns="" xmlns:p14="http://schemas.microsoft.com/office/powerpoint/2010/main" val="3843544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1-7 </a:t>
            </a:r>
            <a:br>
              <a:rPr lang="en-US" dirty="0"/>
            </a:br>
            <a:endParaRPr lang="en-US" dirty="0"/>
          </a:p>
        </p:txBody>
      </p:sp>
      <p:sp>
        <p:nvSpPr>
          <p:cNvPr id="3" name="Content Placeholder 2"/>
          <p:cNvSpPr>
            <a:spLocks noGrp="1"/>
          </p:cNvSpPr>
          <p:nvPr>
            <p:ph idx="1"/>
          </p:nvPr>
        </p:nvSpPr>
        <p:spPr/>
        <p:txBody>
          <a:bodyPr/>
          <a:lstStyle/>
          <a:p>
            <a:pPr marL="0" indent="0">
              <a:buNone/>
            </a:pPr>
            <a:r>
              <a:rPr lang="en-US" sz="3000" b="1" dirty="0" smtClean="0">
                <a:solidFill>
                  <a:schemeClr val="tx2">
                    <a:lumMod val="50000"/>
                  </a:schemeClr>
                </a:solidFill>
              </a:rPr>
              <a:t>Complete </a:t>
            </a:r>
            <a:r>
              <a:rPr lang="en-US" sz="3000" b="1" dirty="0">
                <a:solidFill>
                  <a:schemeClr val="tx2">
                    <a:lumMod val="50000"/>
                  </a:schemeClr>
                </a:solidFill>
              </a:rPr>
              <a:t>the sentences below. </a:t>
            </a:r>
            <a:endParaRPr lang="en-US" sz="3000" dirty="0">
              <a:solidFill>
                <a:schemeClr val="tx2">
                  <a:lumMod val="50000"/>
                </a:schemeClr>
              </a:solidFill>
            </a:endParaRPr>
          </a:p>
          <a:p>
            <a:pPr marL="0" indent="0">
              <a:buNone/>
            </a:pPr>
            <a:r>
              <a:rPr lang="en-US" sz="3000" b="1" i="1" dirty="0">
                <a:solidFill>
                  <a:schemeClr val="tx2">
                    <a:lumMod val="50000"/>
                  </a:schemeClr>
                </a:solidFill>
              </a:rPr>
              <a:t>Choose NO MORE THAN TWO WORDS from the passage for each answer. </a:t>
            </a:r>
            <a:endParaRPr lang="en-US" sz="3000" dirty="0">
              <a:solidFill>
                <a:schemeClr val="tx2">
                  <a:lumMod val="50000"/>
                </a:schemeClr>
              </a:solidFill>
            </a:endParaRPr>
          </a:p>
          <a:p>
            <a:pPr marL="0" indent="0">
              <a:buNone/>
            </a:pPr>
            <a:r>
              <a:rPr lang="en-US" sz="3000" b="1" i="1" dirty="0">
                <a:solidFill>
                  <a:schemeClr val="tx2">
                    <a:lumMod val="50000"/>
                  </a:schemeClr>
                </a:solidFill>
              </a:rPr>
              <a:t>Write your answers in boxes 1-7 on your answer sheet. </a:t>
            </a:r>
            <a:endParaRPr lang="en-US" sz="3000" dirty="0">
              <a:solidFill>
                <a:schemeClr val="tx2">
                  <a:lumMod val="50000"/>
                </a:schemeClr>
              </a:solidFill>
            </a:endParaRPr>
          </a:p>
          <a:p>
            <a:pPr marL="0" indent="0">
              <a:buNone/>
            </a:pPr>
            <a:endParaRPr lang="en-US" sz="3000" dirty="0">
              <a:solidFill>
                <a:schemeClr val="tx2">
                  <a:lumMod val="50000"/>
                </a:schemeClr>
              </a:solidFill>
            </a:endParaRPr>
          </a:p>
        </p:txBody>
      </p:sp>
    </p:spTree>
    <p:extLst>
      <p:ext uri="{BB962C8B-B14F-4D97-AF65-F5344CB8AC3E}">
        <p14:creationId xmlns="" xmlns:p14="http://schemas.microsoft.com/office/powerpoint/2010/main" val="19650024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b="1" dirty="0">
                <a:solidFill>
                  <a:schemeClr val="tx2">
                    <a:lumMod val="50000"/>
                  </a:schemeClr>
                </a:solidFill>
              </a:rPr>
              <a:t>Indoor farming</a:t>
            </a:r>
            <a:endParaRPr lang="en-US" sz="3000" dirty="0">
              <a:solidFill>
                <a:schemeClr val="tx2">
                  <a:lumMod val="50000"/>
                </a:schemeClr>
              </a:solidFill>
            </a:endParaRPr>
          </a:p>
          <a:p>
            <a:pPr marL="0" indent="0">
              <a:buNone/>
            </a:pPr>
            <a:r>
              <a:rPr lang="en-US" sz="3000" dirty="0">
                <a:solidFill>
                  <a:schemeClr val="tx2">
                    <a:lumMod val="50000"/>
                  </a:schemeClr>
                </a:solidFill>
              </a:rPr>
              <a:t>1	Some food plants, including ………...... , are already grown indoors.</a:t>
            </a:r>
          </a:p>
          <a:p>
            <a:pPr marL="0" indent="0">
              <a:buNone/>
            </a:pPr>
            <a:r>
              <a:rPr lang="en-US" sz="3000" dirty="0">
                <a:solidFill>
                  <a:schemeClr val="tx2">
                    <a:lumMod val="50000"/>
                  </a:schemeClr>
                </a:solidFill>
              </a:rPr>
              <a:t>2	Vertical farms would be located in ………………., meaning that there would be </a:t>
            </a:r>
            <a:r>
              <a:rPr lang="en-US" sz="3000" dirty="0" smtClean="0">
                <a:solidFill>
                  <a:schemeClr val="tx2">
                    <a:lumMod val="50000"/>
                  </a:schemeClr>
                </a:solidFill>
              </a:rPr>
              <a:t>less need </a:t>
            </a:r>
            <a:r>
              <a:rPr lang="en-US" sz="3000" dirty="0">
                <a:solidFill>
                  <a:schemeClr val="tx2">
                    <a:lumMod val="50000"/>
                  </a:schemeClr>
                </a:solidFill>
              </a:rPr>
              <a:t>to take them long distances to customers. </a:t>
            </a:r>
            <a:endParaRPr lang="en-US" sz="3000" dirty="0"/>
          </a:p>
        </p:txBody>
      </p:sp>
    </p:spTree>
    <p:extLst>
      <p:ext uri="{BB962C8B-B14F-4D97-AF65-F5344CB8AC3E}">
        <p14:creationId xmlns="" xmlns:p14="http://schemas.microsoft.com/office/powerpoint/2010/main" val="3727702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dirty="0" smtClean="0">
                <a:solidFill>
                  <a:schemeClr val="tx2">
                    <a:lumMod val="50000"/>
                  </a:schemeClr>
                </a:solidFill>
              </a:rPr>
              <a:t>3</a:t>
            </a:r>
            <a:r>
              <a:rPr lang="en-US" sz="3000" dirty="0">
                <a:solidFill>
                  <a:schemeClr val="tx2">
                    <a:lumMod val="50000"/>
                  </a:schemeClr>
                </a:solidFill>
              </a:rPr>
              <a:t>	Vertical farms could use methane from plants and animals to produce …………..... .</a:t>
            </a:r>
          </a:p>
          <a:p>
            <a:pPr marL="0" indent="0">
              <a:buNone/>
            </a:pPr>
            <a:r>
              <a:rPr lang="en-US" sz="3000" dirty="0">
                <a:solidFill>
                  <a:schemeClr val="tx2">
                    <a:lumMod val="50000"/>
                  </a:schemeClr>
                </a:solidFill>
              </a:rPr>
              <a:t>4	The consumption of ………………. would be cut </a:t>
            </a:r>
            <a:r>
              <a:rPr lang="en-US" sz="3000" dirty="0" smtClean="0">
                <a:solidFill>
                  <a:schemeClr val="tx2">
                    <a:lumMod val="50000"/>
                  </a:schemeClr>
                </a:solidFill>
              </a:rPr>
              <a:t> because </a:t>
            </a:r>
            <a:r>
              <a:rPr lang="en-US" sz="3000" dirty="0">
                <a:solidFill>
                  <a:schemeClr val="tx2">
                    <a:lumMod val="50000"/>
                  </a:schemeClr>
                </a:solidFill>
              </a:rPr>
              <a:t>agricultural vehicles would be</a:t>
            </a:r>
          </a:p>
          <a:p>
            <a:pPr marL="0" indent="0">
              <a:buNone/>
            </a:pPr>
            <a:r>
              <a:rPr lang="en-US" sz="3000" dirty="0">
                <a:solidFill>
                  <a:schemeClr val="tx2">
                    <a:lumMod val="50000"/>
                  </a:schemeClr>
                </a:solidFill>
              </a:rPr>
              <a:t>	unnecessary. </a:t>
            </a:r>
          </a:p>
          <a:p>
            <a:pPr marL="0" indent="0">
              <a:buNone/>
            </a:pPr>
            <a:endParaRPr lang="en-US" sz="3000" dirty="0"/>
          </a:p>
        </p:txBody>
      </p:sp>
    </p:spTree>
    <p:extLst>
      <p:ext uri="{BB962C8B-B14F-4D97-AF65-F5344CB8AC3E}">
        <p14:creationId xmlns="" xmlns:p14="http://schemas.microsoft.com/office/powerpoint/2010/main" val="3424123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lumMod val="50000"/>
                  </a:schemeClr>
                </a:solidFill>
              </a:rPr>
              <a:t>READING</a:t>
            </a:r>
            <a:br>
              <a:rPr lang="en-US" dirty="0">
                <a:solidFill>
                  <a:schemeClr val="tx2">
                    <a:lumMod val="50000"/>
                  </a:schemeClr>
                </a:solidFill>
              </a:rPr>
            </a:br>
            <a:endParaRPr lang="en-US" dirty="0"/>
          </a:p>
        </p:txBody>
      </p:sp>
      <p:sp>
        <p:nvSpPr>
          <p:cNvPr id="3" name="Content Placeholder 2"/>
          <p:cNvSpPr>
            <a:spLocks noGrp="1"/>
          </p:cNvSpPr>
          <p:nvPr>
            <p:ph idx="1"/>
          </p:nvPr>
        </p:nvSpPr>
        <p:spPr/>
        <p:txBody>
          <a:bodyPr/>
          <a:lstStyle/>
          <a:p>
            <a:pPr marL="0" indent="0">
              <a:buNone/>
            </a:pPr>
            <a:r>
              <a:rPr lang="en-US" b="1" dirty="0" smtClean="0">
                <a:solidFill>
                  <a:schemeClr val="tx2">
                    <a:lumMod val="50000"/>
                  </a:schemeClr>
                </a:solidFill>
              </a:rPr>
              <a:t>READING </a:t>
            </a:r>
            <a:r>
              <a:rPr lang="en-US" b="1" dirty="0">
                <a:solidFill>
                  <a:schemeClr val="tx2">
                    <a:lumMod val="50000"/>
                  </a:schemeClr>
                </a:solidFill>
              </a:rPr>
              <a:t>PASSAGE 1 </a:t>
            </a:r>
            <a:endParaRPr lang="en-US" dirty="0">
              <a:solidFill>
                <a:schemeClr val="tx2">
                  <a:lumMod val="50000"/>
                </a:schemeClr>
              </a:solidFill>
            </a:endParaRPr>
          </a:p>
          <a:p>
            <a:pPr marL="0" indent="0">
              <a:buNone/>
            </a:pPr>
            <a:r>
              <a:rPr lang="en-US" b="1" i="1" dirty="0">
                <a:solidFill>
                  <a:schemeClr val="tx2">
                    <a:lumMod val="50000"/>
                  </a:schemeClr>
                </a:solidFill>
              </a:rPr>
              <a:t>You should spend about 20 minutes on Questions 1-13, which are based on Reading Passage 1 below.</a:t>
            </a:r>
            <a:endParaRPr lang="en-US" dirty="0">
              <a:solidFill>
                <a:schemeClr val="tx2">
                  <a:lumMod val="50000"/>
                </a:schemeClr>
              </a:solidFill>
            </a:endParaRPr>
          </a:p>
          <a:p>
            <a:pPr marL="0" indent="0">
              <a:buNone/>
            </a:pPr>
            <a:endParaRPr lang="en-US" dirty="0">
              <a:solidFill>
                <a:schemeClr val="tx2">
                  <a:lumMod val="50000"/>
                </a:schemeClr>
              </a:solidFill>
            </a:endParaRPr>
          </a:p>
        </p:txBody>
      </p:sp>
    </p:spTree>
    <p:extLst>
      <p:ext uri="{BB962C8B-B14F-4D97-AF65-F5344CB8AC3E}">
        <p14:creationId xmlns="" xmlns:p14="http://schemas.microsoft.com/office/powerpoint/2010/main" val="956197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199" y="1028700"/>
            <a:ext cx="8543926" cy="3394075"/>
          </a:xfrm>
        </p:spPr>
        <p:txBody>
          <a:bodyPr/>
          <a:lstStyle/>
          <a:p>
            <a:pPr marL="0" indent="0">
              <a:buNone/>
            </a:pPr>
            <a:r>
              <a:rPr lang="en-US" dirty="0">
                <a:solidFill>
                  <a:schemeClr val="tx2">
                    <a:lumMod val="50000"/>
                  </a:schemeClr>
                </a:solidFill>
              </a:rPr>
              <a:t>5	The fact that vertical farms would need …………………. light is a disadvantage.</a:t>
            </a:r>
          </a:p>
          <a:p>
            <a:pPr marL="0" indent="0">
              <a:buNone/>
            </a:pPr>
            <a:r>
              <a:rPr lang="en-US" dirty="0">
                <a:solidFill>
                  <a:schemeClr val="tx2">
                    <a:lumMod val="50000"/>
                  </a:schemeClr>
                </a:solidFill>
              </a:rPr>
              <a:t>6	One form of vertical farming involves planting in …………………… which are not fixed.</a:t>
            </a:r>
          </a:p>
          <a:p>
            <a:pPr marL="0" indent="0">
              <a:buNone/>
            </a:pPr>
            <a:r>
              <a:rPr lang="en-US" dirty="0">
                <a:solidFill>
                  <a:schemeClr val="tx2">
                    <a:lumMod val="50000"/>
                  </a:schemeClr>
                </a:solidFill>
              </a:rPr>
              <a:t>7	 The most probable development is that food will be grown on ………............ in towns and 	 </a:t>
            </a:r>
            <a:r>
              <a:rPr lang="en-US" dirty="0" smtClean="0">
                <a:solidFill>
                  <a:schemeClr val="tx2">
                    <a:lumMod val="50000"/>
                  </a:schemeClr>
                </a:solidFill>
              </a:rPr>
              <a:t>cities</a:t>
            </a:r>
            <a:r>
              <a:rPr lang="en-US" dirty="0">
                <a:solidFill>
                  <a:schemeClr val="tx2">
                    <a:lumMod val="50000"/>
                  </a:schemeClr>
                </a:solidFill>
              </a:rPr>
              <a:t>.</a:t>
            </a:r>
          </a:p>
          <a:p>
            <a:pPr marL="0" indent="0">
              <a:buNone/>
            </a:pPr>
            <a:endParaRPr lang="en-US" dirty="0"/>
          </a:p>
        </p:txBody>
      </p:sp>
    </p:spTree>
    <p:extLst>
      <p:ext uri="{BB962C8B-B14F-4D97-AF65-F5344CB8AC3E}">
        <p14:creationId xmlns="" xmlns:p14="http://schemas.microsoft.com/office/powerpoint/2010/main" val="2641784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8-13 </a:t>
            </a:r>
            <a:br>
              <a:rPr lang="en-US" dirty="0"/>
            </a:br>
            <a:endParaRPr lang="en-US" dirty="0"/>
          </a:p>
        </p:txBody>
      </p:sp>
      <p:sp>
        <p:nvSpPr>
          <p:cNvPr id="3" name="Content Placeholder 2"/>
          <p:cNvSpPr>
            <a:spLocks noGrp="1"/>
          </p:cNvSpPr>
          <p:nvPr>
            <p:ph idx="1"/>
          </p:nvPr>
        </p:nvSpPr>
        <p:spPr>
          <a:xfrm>
            <a:off x="457199" y="918723"/>
            <a:ext cx="8429625" cy="3394075"/>
          </a:xfrm>
        </p:spPr>
        <p:txBody>
          <a:bodyPr/>
          <a:lstStyle/>
          <a:p>
            <a:pPr marL="0" indent="0">
              <a:buNone/>
            </a:pPr>
            <a:r>
              <a:rPr lang="en-US" sz="2800" b="1" dirty="0" smtClean="0">
                <a:solidFill>
                  <a:schemeClr val="tx2">
                    <a:lumMod val="50000"/>
                  </a:schemeClr>
                </a:solidFill>
              </a:rPr>
              <a:t>Do </a:t>
            </a:r>
            <a:r>
              <a:rPr lang="en-US" sz="2800" b="1" dirty="0">
                <a:solidFill>
                  <a:schemeClr val="tx2">
                    <a:lumMod val="50000"/>
                  </a:schemeClr>
                </a:solidFill>
              </a:rPr>
              <a:t>the following statements agree with the information given in Reading Passage 1? </a:t>
            </a:r>
            <a:endParaRPr lang="en-US" sz="2800" dirty="0">
              <a:solidFill>
                <a:schemeClr val="tx2">
                  <a:lumMod val="50000"/>
                </a:schemeClr>
              </a:solidFill>
            </a:endParaRPr>
          </a:p>
          <a:p>
            <a:pPr marL="0" indent="0">
              <a:buNone/>
            </a:pPr>
            <a:r>
              <a:rPr lang="en-US" sz="2800" b="1" dirty="0">
                <a:solidFill>
                  <a:schemeClr val="tx2">
                    <a:lumMod val="50000"/>
                  </a:schemeClr>
                </a:solidFill>
              </a:rPr>
              <a:t>In boxes 8-13 on your answer sheet, write </a:t>
            </a:r>
            <a:endParaRPr lang="en-US" sz="2800" dirty="0">
              <a:solidFill>
                <a:schemeClr val="tx2">
                  <a:lumMod val="50000"/>
                </a:schemeClr>
              </a:solidFill>
            </a:endParaRPr>
          </a:p>
          <a:p>
            <a:pPr marL="0" indent="0">
              <a:buNone/>
            </a:pPr>
            <a:r>
              <a:rPr lang="en-US" sz="2800" dirty="0">
                <a:solidFill>
                  <a:schemeClr val="tx2">
                    <a:lumMod val="50000"/>
                  </a:schemeClr>
                </a:solidFill>
              </a:rPr>
              <a:t>	</a:t>
            </a:r>
            <a:r>
              <a:rPr lang="en-US" sz="2800" b="1" dirty="0">
                <a:solidFill>
                  <a:schemeClr val="tx2">
                    <a:lumMod val="50000"/>
                  </a:schemeClr>
                </a:solidFill>
              </a:rPr>
              <a:t>TRUE	</a:t>
            </a:r>
            <a:r>
              <a:rPr lang="en-US" sz="2800" dirty="0">
                <a:solidFill>
                  <a:schemeClr val="tx2">
                    <a:lumMod val="50000"/>
                  </a:schemeClr>
                </a:solidFill>
              </a:rPr>
              <a:t> </a:t>
            </a:r>
            <a:r>
              <a:rPr lang="en-US" sz="2800" dirty="0" smtClean="0">
                <a:solidFill>
                  <a:schemeClr val="tx2">
                    <a:lumMod val="50000"/>
                  </a:schemeClr>
                </a:solidFill>
              </a:rPr>
              <a:t>  </a:t>
            </a:r>
            <a:r>
              <a:rPr lang="en-US" sz="2800" b="1" i="1" dirty="0" smtClean="0">
                <a:solidFill>
                  <a:schemeClr val="tx2">
                    <a:lumMod val="50000"/>
                  </a:schemeClr>
                </a:solidFill>
              </a:rPr>
              <a:t>if </a:t>
            </a:r>
            <a:r>
              <a:rPr lang="en-US" sz="2800" b="1" i="1" dirty="0">
                <a:solidFill>
                  <a:schemeClr val="tx2">
                    <a:lumMod val="50000"/>
                  </a:schemeClr>
                </a:solidFill>
              </a:rPr>
              <a:t>the statement agrees with the information</a:t>
            </a:r>
            <a:endParaRPr lang="en-US" sz="2800" dirty="0">
              <a:solidFill>
                <a:schemeClr val="tx2">
                  <a:lumMod val="50000"/>
                </a:schemeClr>
              </a:solidFill>
            </a:endParaRPr>
          </a:p>
          <a:p>
            <a:pPr marL="0" indent="0">
              <a:buNone/>
            </a:pPr>
            <a:r>
              <a:rPr lang="en-US" sz="2800" dirty="0">
                <a:solidFill>
                  <a:schemeClr val="tx2">
                    <a:lumMod val="50000"/>
                  </a:schemeClr>
                </a:solidFill>
              </a:rPr>
              <a:t>	</a:t>
            </a:r>
            <a:r>
              <a:rPr lang="en-US" sz="2800" b="1" dirty="0">
                <a:solidFill>
                  <a:schemeClr val="tx2">
                    <a:lumMod val="50000"/>
                  </a:schemeClr>
                </a:solidFill>
              </a:rPr>
              <a:t>FALSE </a:t>
            </a:r>
            <a:r>
              <a:rPr lang="en-US" sz="2800" dirty="0">
                <a:solidFill>
                  <a:schemeClr val="tx2">
                    <a:lumMod val="50000"/>
                  </a:schemeClr>
                </a:solidFill>
              </a:rPr>
              <a:t>	</a:t>
            </a:r>
            <a:r>
              <a:rPr lang="en-US" sz="2800" b="1" i="1" dirty="0">
                <a:solidFill>
                  <a:schemeClr val="tx2">
                    <a:lumMod val="50000"/>
                  </a:schemeClr>
                </a:solidFill>
              </a:rPr>
              <a:t>if the statement contradicts the information</a:t>
            </a:r>
            <a:endParaRPr lang="en-US" sz="2800" dirty="0">
              <a:solidFill>
                <a:schemeClr val="tx2">
                  <a:lumMod val="50000"/>
                </a:schemeClr>
              </a:solidFill>
            </a:endParaRPr>
          </a:p>
          <a:p>
            <a:pPr marL="0" indent="0">
              <a:buNone/>
            </a:pPr>
            <a:r>
              <a:rPr lang="en-US" sz="2800" dirty="0">
                <a:solidFill>
                  <a:schemeClr val="tx2">
                    <a:lumMod val="50000"/>
                  </a:schemeClr>
                </a:solidFill>
              </a:rPr>
              <a:t>	</a:t>
            </a:r>
            <a:r>
              <a:rPr lang="en-US" sz="2800" b="1" dirty="0">
                <a:solidFill>
                  <a:schemeClr val="tx2">
                    <a:lumMod val="50000"/>
                  </a:schemeClr>
                </a:solidFill>
              </a:rPr>
              <a:t>NOT GIVEN  	</a:t>
            </a:r>
            <a:r>
              <a:rPr lang="en-US" sz="2800" b="1" i="1" dirty="0">
                <a:solidFill>
                  <a:schemeClr val="tx2">
                    <a:lumMod val="50000"/>
                  </a:schemeClr>
                </a:solidFill>
              </a:rPr>
              <a:t>if the statement is no information.</a:t>
            </a:r>
            <a:endParaRPr lang="en-US" sz="2800" dirty="0">
              <a:solidFill>
                <a:schemeClr val="tx2">
                  <a:lumMod val="50000"/>
                </a:schemeClr>
              </a:solidFill>
            </a:endParaRPr>
          </a:p>
          <a:p>
            <a:pPr marL="0" indent="0">
              <a:buNone/>
            </a:pPr>
            <a:endParaRPr lang="en-US" sz="2800" dirty="0">
              <a:solidFill>
                <a:schemeClr val="tx2">
                  <a:lumMod val="50000"/>
                </a:schemeClr>
              </a:solidFill>
            </a:endParaRPr>
          </a:p>
        </p:txBody>
      </p:sp>
    </p:spTree>
    <p:extLst>
      <p:ext uri="{BB962C8B-B14F-4D97-AF65-F5344CB8AC3E}">
        <p14:creationId xmlns="" xmlns:p14="http://schemas.microsoft.com/office/powerpoint/2010/main" val="29322930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solidFill>
                  <a:schemeClr val="tx2">
                    <a:lumMod val="50000"/>
                  </a:schemeClr>
                </a:solidFill>
              </a:rPr>
              <a:t>8	Methods for predicting the Earth's population have recently changed.</a:t>
            </a:r>
          </a:p>
          <a:p>
            <a:pPr marL="0" indent="0">
              <a:buNone/>
            </a:pPr>
            <a:r>
              <a:rPr lang="en-US" dirty="0">
                <a:solidFill>
                  <a:schemeClr val="tx2">
                    <a:lumMod val="50000"/>
                  </a:schemeClr>
                </a:solidFill>
              </a:rPr>
              <a:t>9	Human beings are responsible for some of the destruction to food-producing land.</a:t>
            </a:r>
          </a:p>
          <a:p>
            <a:pPr marL="0" indent="0">
              <a:buNone/>
            </a:pPr>
            <a:r>
              <a:rPr lang="en-US" dirty="0">
                <a:solidFill>
                  <a:schemeClr val="tx2">
                    <a:lumMod val="50000"/>
                  </a:schemeClr>
                </a:solidFill>
              </a:rPr>
              <a:t>10	The crops produced in vertical al farms will depend on the season.</a:t>
            </a:r>
          </a:p>
          <a:p>
            <a:pPr marL="0" indent="0">
              <a:buNone/>
            </a:pPr>
            <a:endParaRPr lang="en-US" dirty="0">
              <a:solidFill>
                <a:schemeClr val="tx2">
                  <a:lumMod val="50000"/>
                </a:schemeClr>
              </a:solidFill>
            </a:endParaRPr>
          </a:p>
        </p:txBody>
      </p:sp>
    </p:spTree>
    <p:extLst>
      <p:ext uri="{BB962C8B-B14F-4D97-AF65-F5344CB8AC3E}">
        <p14:creationId xmlns="" xmlns:p14="http://schemas.microsoft.com/office/powerpoint/2010/main" val="454360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3000" dirty="0">
                <a:solidFill>
                  <a:schemeClr val="tx2">
                    <a:lumMod val="50000"/>
                  </a:schemeClr>
                </a:solidFill>
              </a:rPr>
              <a:t>11	Some damage to food crops is caused by climate change. </a:t>
            </a:r>
          </a:p>
          <a:p>
            <a:pPr marL="0" indent="0">
              <a:buNone/>
            </a:pPr>
            <a:r>
              <a:rPr lang="en-US" sz="3000" dirty="0">
                <a:solidFill>
                  <a:schemeClr val="tx2">
                    <a:lumMod val="50000"/>
                  </a:schemeClr>
                </a:solidFill>
              </a:rPr>
              <a:t>12	</a:t>
            </a:r>
            <a:r>
              <a:rPr lang="en-US" sz="3000" dirty="0" err="1">
                <a:solidFill>
                  <a:schemeClr val="tx2">
                    <a:lumMod val="50000"/>
                  </a:schemeClr>
                </a:solidFill>
              </a:rPr>
              <a:t>Fertilisers</a:t>
            </a:r>
            <a:r>
              <a:rPr lang="en-US" sz="3000" dirty="0">
                <a:solidFill>
                  <a:schemeClr val="tx2">
                    <a:lumMod val="50000"/>
                  </a:schemeClr>
                </a:solidFill>
              </a:rPr>
              <a:t> will be needed for certain crops in vertical farms. </a:t>
            </a:r>
          </a:p>
          <a:p>
            <a:pPr marL="0" indent="0">
              <a:buNone/>
            </a:pPr>
            <a:r>
              <a:rPr lang="en-US" sz="3000" dirty="0">
                <a:solidFill>
                  <a:schemeClr val="tx2">
                    <a:lumMod val="50000"/>
                  </a:schemeClr>
                </a:solidFill>
              </a:rPr>
              <a:t>13	Vertical farming will make plants less likely to be affected by infectious diseases.</a:t>
            </a:r>
          </a:p>
          <a:p>
            <a:pPr marL="0" indent="0">
              <a:buNone/>
            </a:pPr>
            <a:endParaRPr lang="en-US" sz="3000" dirty="0">
              <a:solidFill>
                <a:schemeClr val="tx2">
                  <a:lumMod val="50000"/>
                </a:schemeClr>
              </a:solidFill>
            </a:endParaRPr>
          </a:p>
          <a:p>
            <a:pPr marL="0" indent="0">
              <a:buNone/>
            </a:pPr>
            <a:endParaRPr lang="en-US" sz="3000" dirty="0"/>
          </a:p>
        </p:txBody>
      </p:sp>
    </p:spTree>
    <p:extLst>
      <p:ext uri="{BB962C8B-B14F-4D97-AF65-F5344CB8AC3E}">
        <p14:creationId xmlns="" xmlns:p14="http://schemas.microsoft.com/office/powerpoint/2010/main" val="3730786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bwMode="auto">
          <a:xfrm>
            <a:off x="139700" y="-95250"/>
            <a:ext cx="8229600" cy="857250"/>
          </a:xfrm>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th-TH" dirty="0" smtClean="0"/>
          </a:p>
        </p:txBody>
      </p:sp>
      <p:pic>
        <p:nvPicPr>
          <p:cNvPr id="34819" name="Content Placeholder 3"/>
          <p:cNvPicPr>
            <a:picLocks noGrp="1" noChangeAspect="1"/>
          </p:cNvPicPr>
          <p:nvPr>
            <p:ph idx="1"/>
          </p:nvPr>
        </p:nvPicPr>
        <p:blipFill>
          <a:blip r:embed="rId2"/>
          <a:srcRect l="15562" t="41631" r="15756" b="42085"/>
          <a:stretch>
            <a:fillRect/>
          </a:stretch>
        </p:blipFill>
        <p:spPr>
          <a:xfrm>
            <a:off x="365125" y="1041400"/>
            <a:ext cx="8321675" cy="1231900"/>
          </a:xfrm>
        </p:spPr>
      </p:pic>
      <p:pic>
        <p:nvPicPr>
          <p:cNvPr id="34820" name="Picture 2" descr="https://attachment.outlook.office.net/owa/panidnadc@hotmail.com/service.svc/s/GetAttachmentThumbnail?id=AQMkADAwATE2MjMxLTgyMTMtZmI1Yy0wMAItMDAKAEYAAAPK52s1wQ2iSarqY4hlJA6JBwCy65fdzP1ZQIaWeAdYEJB2AAACAQwAAAB1DLnDrhzbRJK7M98Mi8HcAAAAvuCK6QAAAAESABAAMKIw9iGm9kSLMFO1Mjo6ADM%3D&amp;thumbnailType=2&amp;X-OWA-CANARY=CAHMA-Q2rE236fP8SIjwCzB1BdYqStUYbYJu-VTVNwZi8p-g1Pnspg3Ptxw_ocD3i5mvANzjUmQ.&amp;token=eyJ0eXAiOiJKV1QiLCJhbGciOiJSUzI1NiIsIng1dCI6ImVuaDlCSnJWUFU1aWpWMXFqWmpWLWZMMmJjbyJ9.eyJ2ZXIiOiJFeGNoYW5nZS5DYWxsYmFjay5WMSIsImFwcGN0eHNlbmRlciI6Ik93YURvd25sb2FkQDg0ZGY5ZTdmLWU5ZjYtNDBhZi1iNDM1LWFhYWFhYWFhYWFhYSIsImFwcGN0eCI6IntcIm1zZXhjaHByb3RcIjpcIm93YVwiLFwicHJpbWFyeXNpZFwiOlwiUy0xLTI4MjctOTA2NzMtMjE4MjM0NzYxMlwiLFwicHVpZFwiOlwiMzg5NDM5NzUxOTc3ODIwXCIsXCJvaWRcIjpcIjAwMDE2MjMxLTgyMTMtZmI1Yy0wMDAwLTAwMDAwMDAwMDAwMFwiLFwic2NvcGVcIjpcIk93YURvd25sb2FkXCJ9IiwiaXNzIjoiMDAwMDAwMDItMDAwMC0wZmYxLWNlMDAtMDAwMDAwMDAwMDAwQDg0ZGY5ZTdmLWU5ZjYtNDBhZi1iNDM1LWFhYWFhYWFhYWFhYSIsImF1ZCI6IjAwMDAwMDAyLTAwMDAtMGZmMS1jZTAwLTAwMDAwMDAwMDAwMC9hdHRhY2htZW50Lm91dGxvb2sub2ZmaWNlLm5ldEA4NGRmOWU3Zi1lOWY2LTQwYWYtYjQzNS1hYWFhYWFhYWFhYWEiLCJleHAiOjE1MTQwNTA4MTIsIm5iZiI6MTUxNDA1MDIxMn0.HjjUve20UmCUYPqYMhs8kOFsB_uKpZ8OoYiqr286U_g2flG60rgI3aOgWzmzxHhdCg6JFsiV-rJvLJ72Vfwbe8l0X75fMlKQL_S7zNWxhP0RyOV1ccmb0EM4Krdlk2NcX5CwiXrm3snhNpsyiau-Fw1J16bpiTn7JLLpHbkQ0JyGty8f-tKFySw8nPSrEPWzbJOUdxi3NyFOsE38wOZaqxxB4vK5I2dHPoVOxtGcs73Tz0_LTWh72S4U73Ku4-bo6l60TvLhBtV4SvgP1TnzQkv3je7Pj3SVM0doPDMQ3yhlJyFxS6wsKnxiff9VN005cySMNIWg7W9VXxQGOqeBtQ&amp;owa=outlook.live.com&amp;isc=1"/>
          <p:cNvPicPr>
            <a:picLocks noChangeAspect="1" noChangeArrowheads="1"/>
          </p:cNvPicPr>
          <p:nvPr/>
        </p:nvPicPr>
        <p:blipFill>
          <a:blip r:embed="rId3"/>
          <a:srcRect/>
          <a:stretch>
            <a:fillRect/>
          </a:stretch>
        </p:blipFill>
        <p:spPr bwMode="auto">
          <a:xfrm>
            <a:off x="2990850" y="2365375"/>
            <a:ext cx="2305050" cy="2305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bwMode="auto">
          <a:xfrm>
            <a:off x="139700" y="-95250"/>
            <a:ext cx="8229600" cy="857250"/>
          </a:xfrm>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th-TH" smtClean="0"/>
          </a:p>
        </p:txBody>
      </p:sp>
      <p:sp>
        <p:nvSpPr>
          <p:cNvPr id="28675" name="Content Placeholder 2"/>
          <p:cNvSpPr>
            <a:spLocks noGrp="1"/>
          </p:cNvSpPr>
          <p:nvPr>
            <p:ph idx="1"/>
          </p:nvPr>
        </p:nvSpPr>
        <p:spPr/>
        <p:txBody>
          <a:bodyPr/>
          <a:lstStyle/>
          <a:p>
            <a:pPr marL="0" indent="0" algn="ctr" eaLnBrk="1" hangingPunct="1">
              <a:buFont typeface="Arial" charset="0"/>
              <a:buNone/>
              <a:defRPr/>
            </a:pPr>
            <a:r>
              <a:rPr lang="th-TH" sz="5400" b="1" dirty="0" smtClean="0">
                <a:solidFill>
                  <a:schemeClr val="bg2">
                    <a:lumMod val="25000"/>
                  </a:schemeClr>
                </a:solidFill>
              </a:rPr>
              <a:t>ผศ.ดร.พนิตนาฏ ชูฤกษ์</a:t>
            </a:r>
          </a:p>
          <a:p>
            <a:pPr marL="0" indent="0" algn="ctr" eaLnBrk="1" hangingPunct="1">
              <a:buFont typeface="Arial" charset="0"/>
              <a:buNone/>
              <a:defRPr/>
            </a:pPr>
            <a:r>
              <a:rPr lang="en-US" sz="3600" b="1" dirty="0" smtClean="0">
                <a:solidFill>
                  <a:schemeClr val="bg2">
                    <a:lumMod val="25000"/>
                  </a:schemeClr>
                </a:solidFill>
                <a:hlinkClick r:id="rId2"/>
              </a:rPr>
              <a:t>www.english-panidnad.com</a:t>
            </a:r>
            <a:endParaRPr lang="en-US" sz="3600" b="1" dirty="0" smtClean="0">
              <a:solidFill>
                <a:schemeClr val="bg2">
                  <a:lumMod val="25000"/>
                </a:schemeClr>
              </a:solidFill>
            </a:endParaRPr>
          </a:p>
          <a:p>
            <a:pPr marL="0" indent="0" algn="ctr" eaLnBrk="1" hangingPunct="1">
              <a:buFont typeface="Arial" charset="0"/>
              <a:buNone/>
              <a:defRPr/>
            </a:pPr>
            <a:r>
              <a:rPr lang="en-US" sz="3600" b="1" dirty="0" smtClean="0">
                <a:solidFill>
                  <a:schemeClr val="bg2">
                    <a:lumMod val="25000"/>
                  </a:schemeClr>
                </a:solidFill>
              </a:rPr>
              <a:t>panidnadc@hotmail.com</a:t>
            </a:r>
            <a:endParaRPr lang="th-TH" sz="3600" b="1" dirty="0" smtClean="0">
              <a:solidFill>
                <a:schemeClr val="bg2">
                  <a:lumMod val="25000"/>
                </a:schemeClr>
              </a:solidFill>
            </a:endParaRPr>
          </a:p>
          <a:p>
            <a:pPr marL="0" indent="0" algn="ctr" eaLnBrk="1" hangingPunct="1">
              <a:buFont typeface="Arial" charset="0"/>
              <a:buNone/>
              <a:defRPr/>
            </a:pPr>
            <a:endParaRPr lang="th-TH" sz="4400" b="1" dirty="0" smtClean="0">
              <a:solidFill>
                <a:schemeClr val="bg2">
                  <a:lumMod val="25000"/>
                </a:schemeClr>
              </a:solidFill>
            </a:endParaRPr>
          </a:p>
          <a:p>
            <a:pPr marL="0" indent="0" algn="ctr" eaLnBrk="1" hangingPunct="1">
              <a:buFont typeface="Arial" charset="0"/>
              <a:buNone/>
              <a:defRPr/>
            </a:pPr>
            <a:endParaRPr lang="th-TH" sz="4400" b="1" dirty="0" smtClean="0">
              <a:solidFill>
                <a:schemeClr val="bg2">
                  <a:lumMod val="2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199" y="985837"/>
            <a:ext cx="8443913" cy="3394075"/>
          </a:xfrm>
        </p:spPr>
        <p:txBody>
          <a:bodyPr/>
          <a:lstStyle/>
          <a:p>
            <a:pPr marL="0" indent="0" algn="just">
              <a:buNone/>
            </a:pPr>
            <a:r>
              <a:rPr lang="en-US" sz="3000" b="1" dirty="0">
                <a:solidFill>
                  <a:schemeClr val="tx2">
                    <a:lumMod val="50000"/>
                  </a:schemeClr>
                </a:solidFill>
              </a:rPr>
              <a:t>Crop-growing </a:t>
            </a:r>
            <a:r>
              <a:rPr lang="en-US" sz="3000" b="1" dirty="0" smtClean="0">
                <a:solidFill>
                  <a:schemeClr val="tx2">
                    <a:lumMod val="50000"/>
                  </a:schemeClr>
                </a:solidFill>
              </a:rPr>
              <a:t>skyscrapers</a:t>
            </a:r>
          </a:p>
          <a:p>
            <a:pPr marL="0" indent="0" algn="just">
              <a:buNone/>
            </a:pPr>
            <a:r>
              <a:rPr lang="en-US" sz="3000" dirty="0" smtClean="0">
                <a:solidFill>
                  <a:schemeClr val="tx2">
                    <a:lumMod val="50000"/>
                  </a:schemeClr>
                </a:solidFill>
              </a:rPr>
              <a:t>		By </a:t>
            </a:r>
            <a:r>
              <a:rPr lang="en-US" sz="3000" dirty="0">
                <a:solidFill>
                  <a:schemeClr val="tx2">
                    <a:lumMod val="50000"/>
                  </a:schemeClr>
                </a:solidFill>
              </a:rPr>
              <a:t>the year 2050, nearly 80% of the Earth's population will live in urban </a:t>
            </a:r>
            <a:r>
              <a:rPr lang="en-US" sz="3000" dirty="0" err="1">
                <a:solidFill>
                  <a:schemeClr val="tx2">
                    <a:lumMod val="50000"/>
                  </a:schemeClr>
                </a:solidFill>
              </a:rPr>
              <a:t>centres</a:t>
            </a:r>
            <a:r>
              <a:rPr lang="en-US" sz="3000" dirty="0">
                <a:solidFill>
                  <a:schemeClr val="tx2">
                    <a:lumMod val="50000"/>
                  </a:schemeClr>
                </a:solidFill>
              </a:rPr>
              <a:t>. Applying the most conservative estimates to current demographic trends, the human population will increase by about three billion people by then. An estimated 10</a:t>
            </a:r>
            <a:r>
              <a:rPr lang="en-US" sz="3000" baseline="30000" dirty="0">
                <a:solidFill>
                  <a:schemeClr val="tx2">
                    <a:lumMod val="50000"/>
                  </a:schemeClr>
                </a:solidFill>
              </a:rPr>
              <a:t>9</a:t>
            </a:r>
            <a:r>
              <a:rPr lang="en-US" sz="3000" dirty="0">
                <a:solidFill>
                  <a:schemeClr val="tx2">
                    <a:lumMod val="50000"/>
                  </a:schemeClr>
                </a:solidFill>
              </a:rPr>
              <a:t> hectares of new land (about 20% larger than Brazil</a:t>
            </a:r>
            <a:r>
              <a:rPr lang="en-US" sz="3000" dirty="0" smtClean="0">
                <a:solidFill>
                  <a:schemeClr val="tx2">
                    <a:lumMod val="50000"/>
                  </a:schemeClr>
                </a:solidFill>
              </a:rPr>
              <a:t>)</a:t>
            </a:r>
            <a:endParaRPr lang="en-US" sz="3000" dirty="0">
              <a:solidFill>
                <a:schemeClr val="tx2">
                  <a:lumMod val="50000"/>
                </a:schemeClr>
              </a:solidFill>
            </a:endParaRPr>
          </a:p>
        </p:txBody>
      </p:sp>
    </p:spTree>
    <p:extLst>
      <p:ext uri="{BB962C8B-B14F-4D97-AF65-F5344CB8AC3E}">
        <p14:creationId xmlns="" xmlns:p14="http://schemas.microsoft.com/office/powerpoint/2010/main" val="2562796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28700"/>
            <a:ext cx="8229600" cy="3394075"/>
          </a:xfrm>
        </p:spPr>
        <p:txBody>
          <a:bodyPr/>
          <a:lstStyle/>
          <a:p>
            <a:pPr marL="0" indent="0" algn="just">
              <a:buNone/>
            </a:pPr>
            <a:r>
              <a:rPr lang="en-US" sz="3000" dirty="0">
                <a:solidFill>
                  <a:schemeClr val="tx2">
                    <a:lumMod val="50000"/>
                  </a:schemeClr>
                </a:solidFill>
              </a:rPr>
              <a:t>will be </a:t>
            </a:r>
            <a:r>
              <a:rPr lang="en-US" sz="3000" dirty="0" smtClean="0">
                <a:solidFill>
                  <a:schemeClr val="tx2">
                    <a:lumMod val="50000"/>
                  </a:schemeClr>
                </a:solidFill>
              </a:rPr>
              <a:t>needed to </a:t>
            </a:r>
            <a:r>
              <a:rPr lang="en-US" sz="3000" dirty="0">
                <a:solidFill>
                  <a:schemeClr val="tx2">
                    <a:lumMod val="50000"/>
                  </a:schemeClr>
                </a:solidFill>
              </a:rPr>
              <a:t>grow enough food to feed them, if traditional farming methods continue as they are </a:t>
            </a:r>
            <a:r>
              <a:rPr lang="en-US" sz="3000" dirty="0" err="1">
                <a:solidFill>
                  <a:schemeClr val="tx2">
                    <a:lumMod val="50000"/>
                  </a:schemeClr>
                </a:solidFill>
              </a:rPr>
              <a:t>practised</a:t>
            </a:r>
            <a:r>
              <a:rPr lang="en-US" sz="3000" dirty="0">
                <a:solidFill>
                  <a:schemeClr val="tx2">
                    <a:lumMod val="50000"/>
                  </a:schemeClr>
                </a:solidFill>
              </a:rPr>
              <a:t> today. At present, throughout the world, over 80% of the land that is suitable for raising crops is in use. Historically, some 15% of that has been laid waste by poor management practices. What can be done to ensure enough food for the world's population to live on?</a:t>
            </a:r>
          </a:p>
          <a:p>
            <a:pPr marL="0" indent="0" algn="just">
              <a:buNone/>
            </a:pPr>
            <a:endParaRPr lang="en-US" sz="3000" dirty="0">
              <a:solidFill>
                <a:schemeClr val="tx2">
                  <a:lumMod val="50000"/>
                </a:schemeClr>
              </a:solidFill>
            </a:endParaRPr>
          </a:p>
        </p:txBody>
      </p:sp>
    </p:spTree>
    <p:extLst>
      <p:ext uri="{BB962C8B-B14F-4D97-AF65-F5344CB8AC3E}">
        <p14:creationId xmlns="" xmlns:p14="http://schemas.microsoft.com/office/powerpoint/2010/main" val="2158753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smtClean="0">
                <a:solidFill>
                  <a:schemeClr val="tx2">
                    <a:lumMod val="50000"/>
                  </a:schemeClr>
                </a:solidFill>
              </a:rPr>
              <a:t>		The </a:t>
            </a:r>
            <a:r>
              <a:rPr lang="en-US" sz="3000" dirty="0">
                <a:solidFill>
                  <a:schemeClr val="tx2">
                    <a:lumMod val="50000"/>
                  </a:schemeClr>
                </a:solidFill>
              </a:rPr>
              <a:t>concept of indoor farming is not new, since hothouse production of tomatoes and other produce has been in vogue for some time. What is new is the urgent need to scale up this technology to accommodate another three billion people. Many believe an entirely new approach to indoor farming is required, employing </a:t>
            </a:r>
            <a:r>
              <a:rPr lang="en-US" sz="3000" dirty="0" smtClean="0">
                <a:solidFill>
                  <a:schemeClr val="tx2">
                    <a:lumMod val="50000"/>
                  </a:schemeClr>
                </a:solidFill>
              </a:rPr>
              <a:t>cutting-edge</a:t>
            </a:r>
            <a:endParaRPr lang="en-US" sz="3000" dirty="0">
              <a:solidFill>
                <a:schemeClr val="tx2">
                  <a:lumMod val="50000"/>
                </a:schemeClr>
              </a:solidFill>
            </a:endParaRPr>
          </a:p>
          <a:p>
            <a:pPr marL="0" indent="0" algn="just">
              <a:buNone/>
            </a:pPr>
            <a:endParaRPr lang="en-US" sz="3000" dirty="0">
              <a:solidFill>
                <a:schemeClr val="tx2">
                  <a:lumMod val="50000"/>
                </a:schemeClr>
              </a:solidFill>
            </a:endParaRPr>
          </a:p>
        </p:txBody>
      </p:sp>
    </p:spTree>
    <p:extLst>
      <p:ext uri="{BB962C8B-B14F-4D97-AF65-F5344CB8AC3E}">
        <p14:creationId xmlns="" xmlns:p14="http://schemas.microsoft.com/office/powerpoint/2010/main" val="3529249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dirty="0">
                <a:solidFill>
                  <a:schemeClr val="tx2">
                    <a:lumMod val="50000"/>
                  </a:schemeClr>
                </a:solidFill>
              </a:rPr>
              <a:t>technologies. One such proposal is for the 'Vertical Farm'. The concept is of multi-</a:t>
            </a:r>
            <a:r>
              <a:rPr lang="en-US" dirty="0" err="1">
                <a:solidFill>
                  <a:schemeClr val="tx2">
                    <a:lumMod val="50000"/>
                  </a:schemeClr>
                </a:solidFill>
              </a:rPr>
              <a:t>storey</a:t>
            </a:r>
            <a:r>
              <a:rPr lang="en-US" dirty="0">
                <a:solidFill>
                  <a:schemeClr val="tx2">
                    <a:lumMod val="50000"/>
                  </a:schemeClr>
                </a:solidFill>
              </a:rPr>
              <a:t> buildings in which food crops are grown in environmentally </a:t>
            </a:r>
            <a:r>
              <a:rPr lang="en-US" dirty="0" smtClean="0">
                <a:solidFill>
                  <a:schemeClr val="tx2">
                    <a:lumMod val="50000"/>
                  </a:schemeClr>
                </a:solidFill>
              </a:rPr>
              <a:t>controlled conditions</a:t>
            </a:r>
            <a:r>
              <a:rPr lang="en-US" dirty="0">
                <a:solidFill>
                  <a:schemeClr val="tx2">
                    <a:lumMod val="50000"/>
                  </a:schemeClr>
                </a:solidFill>
              </a:rPr>
              <a:t>. Situated in the heart of urban </a:t>
            </a:r>
            <a:r>
              <a:rPr lang="en-US" dirty="0" err="1">
                <a:solidFill>
                  <a:schemeClr val="tx2">
                    <a:lumMod val="50000"/>
                  </a:schemeClr>
                </a:solidFill>
              </a:rPr>
              <a:t>centres</a:t>
            </a:r>
            <a:r>
              <a:rPr lang="en-US" dirty="0">
                <a:solidFill>
                  <a:schemeClr val="tx2">
                    <a:lumMod val="50000"/>
                  </a:schemeClr>
                </a:solidFill>
              </a:rPr>
              <a:t>, they would drastically reduce the amount of transportation required to bring food to consumers. </a:t>
            </a:r>
            <a:r>
              <a:rPr lang="en-US" dirty="0" smtClean="0">
                <a:solidFill>
                  <a:schemeClr val="tx2">
                    <a:lumMod val="50000"/>
                  </a:schemeClr>
                </a:solidFill>
              </a:rPr>
              <a:t>Vertical</a:t>
            </a:r>
            <a:endParaRPr lang="en-US" dirty="0"/>
          </a:p>
        </p:txBody>
      </p:sp>
    </p:spTree>
    <p:extLst>
      <p:ext uri="{BB962C8B-B14F-4D97-AF65-F5344CB8AC3E}">
        <p14:creationId xmlns="" xmlns:p14="http://schemas.microsoft.com/office/powerpoint/2010/main" val="1825855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00125"/>
            <a:ext cx="8229600" cy="3394075"/>
          </a:xfrm>
        </p:spPr>
        <p:txBody>
          <a:bodyPr/>
          <a:lstStyle/>
          <a:p>
            <a:pPr marL="0" indent="0" algn="just">
              <a:buNone/>
            </a:pPr>
            <a:r>
              <a:rPr lang="en-US" sz="3000" dirty="0">
                <a:solidFill>
                  <a:schemeClr val="tx2">
                    <a:lumMod val="50000"/>
                  </a:schemeClr>
                </a:solidFill>
              </a:rPr>
              <a:t>farms would need to be efficient, cheap to construct and safe to operate. If successfully implemented, proponents claim, vertical farms offer the promise of urban renewal, sustainable production of a safe and varied food supply (through year-round production of all crops), and the eventual repair of ecosystems that have been sacrificed for horizontal farming.</a:t>
            </a:r>
            <a:endParaRPr lang="en-US" sz="3000" dirty="0"/>
          </a:p>
          <a:p>
            <a:pPr marL="0" indent="0" algn="just">
              <a:buNone/>
            </a:pPr>
            <a:endParaRPr lang="en-US" sz="3000" dirty="0"/>
          </a:p>
        </p:txBody>
      </p:sp>
    </p:spTree>
    <p:extLst>
      <p:ext uri="{BB962C8B-B14F-4D97-AF65-F5344CB8AC3E}">
        <p14:creationId xmlns="" xmlns:p14="http://schemas.microsoft.com/office/powerpoint/2010/main" val="204102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smtClean="0">
                <a:solidFill>
                  <a:schemeClr val="tx2">
                    <a:lumMod val="50000"/>
                  </a:schemeClr>
                </a:solidFill>
              </a:rPr>
              <a:t>		It </a:t>
            </a:r>
            <a:r>
              <a:rPr lang="en-US" sz="3000" dirty="0">
                <a:solidFill>
                  <a:schemeClr val="tx2">
                    <a:lumMod val="50000"/>
                  </a:schemeClr>
                </a:solidFill>
              </a:rPr>
              <a:t>took humans 10,000 years to learn how to grow most of the crops we now take for granted. Along the way, we despoiled most of the land we worked, often turning verdant, natural </a:t>
            </a:r>
            <a:r>
              <a:rPr lang="en-US" sz="3000" dirty="0" err="1">
                <a:solidFill>
                  <a:schemeClr val="tx2">
                    <a:lumMod val="50000"/>
                  </a:schemeClr>
                </a:solidFill>
              </a:rPr>
              <a:t>ecozones</a:t>
            </a:r>
            <a:r>
              <a:rPr lang="en-US" sz="3000" dirty="0">
                <a:solidFill>
                  <a:schemeClr val="tx2">
                    <a:lumMod val="50000"/>
                  </a:schemeClr>
                </a:solidFill>
              </a:rPr>
              <a:t> into semi-arid deserts. Within that same time frame, we evolved into an urban species, in which 60% of the human population now lives vertically </a:t>
            </a:r>
            <a:r>
              <a:rPr lang="en-US" sz="3000" dirty="0" smtClean="0">
                <a:solidFill>
                  <a:schemeClr val="tx2">
                    <a:lumMod val="50000"/>
                  </a:schemeClr>
                </a:solidFill>
              </a:rPr>
              <a:t>in</a:t>
            </a:r>
            <a:endParaRPr lang="en-US" sz="3000" dirty="0">
              <a:solidFill>
                <a:schemeClr val="tx2">
                  <a:lumMod val="50000"/>
                </a:schemeClr>
              </a:solidFill>
            </a:endParaRPr>
          </a:p>
        </p:txBody>
      </p:sp>
    </p:spTree>
    <p:extLst>
      <p:ext uri="{BB962C8B-B14F-4D97-AF65-F5344CB8AC3E}">
        <p14:creationId xmlns="" xmlns:p14="http://schemas.microsoft.com/office/powerpoint/2010/main" val="1963824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sz="3000" dirty="0">
                <a:solidFill>
                  <a:schemeClr val="tx2">
                    <a:lumMod val="50000"/>
                  </a:schemeClr>
                </a:solidFill>
              </a:rPr>
              <a:t>cities. This means that, for the majority, we humans have shelter from the elements, yet we subject our food bearing plants to the </a:t>
            </a:r>
            <a:r>
              <a:rPr lang="en-US" sz="3000" dirty="0" err="1">
                <a:solidFill>
                  <a:schemeClr val="tx2">
                    <a:lumMod val="50000"/>
                  </a:schemeClr>
                </a:solidFill>
              </a:rPr>
              <a:t>rigours</a:t>
            </a:r>
            <a:r>
              <a:rPr lang="en-US" sz="3000" dirty="0">
                <a:solidFill>
                  <a:schemeClr val="tx2">
                    <a:lumMod val="50000"/>
                  </a:schemeClr>
                </a:solidFill>
              </a:rPr>
              <a:t> of the great outdoors and can do no more than hope for a good weather year. However, more often than not </a:t>
            </a:r>
            <a:r>
              <a:rPr lang="en-US" sz="3000" dirty="0" smtClean="0">
                <a:solidFill>
                  <a:schemeClr val="tx2">
                    <a:lumMod val="50000"/>
                  </a:schemeClr>
                </a:solidFill>
              </a:rPr>
              <a:t>now, due </a:t>
            </a:r>
            <a:r>
              <a:rPr lang="en-US" sz="3000" dirty="0">
                <a:solidFill>
                  <a:schemeClr val="tx2">
                    <a:lumMod val="50000"/>
                  </a:schemeClr>
                </a:solidFill>
              </a:rPr>
              <a:t>to a rapidly changing climate, that is not what happens. Massive floods, long droughts, </a:t>
            </a:r>
            <a:r>
              <a:rPr lang="en-US" sz="3000" dirty="0" smtClean="0">
                <a:solidFill>
                  <a:schemeClr val="tx2">
                    <a:lumMod val="50000"/>
                  </a:schemeClr>
                </a:solidFill>
              </a:rPr>
              <a:t>hurricanes</a:t>
            </a:r>
            <a:endParaRPr lang="en-US" sz="3000" dirty="0"/>
          </a:p>
        </p:txBody>
      </p:sp>
    </p:spTree>
    <p:extLst>
      <p:ext uri="{BB962C8B-B14F-4D97-AF65-F5344CB8AC3E}">
        <p14:creationId xmlns="" xmlns:p14="http://schemas.microsoft.com/office/powerpoint/2010/main" val="2386021944"/>
      </p:ext>
    </p:extLst>
  </p:cSld>
  <p:clrMapOvr>
    <a:masterClrMapping/>
  </p:clrMapOvr>
</p:sld>
</file>

<file path=ppt/theme/theme1.xml><?xml version="1.0" encoding="utf-8"?>
<a:theme xmlns:a="http://schemas.openxmlformats.org/drawingml/2006/main" name="Office Theme">
  <a:themeElements>
    <a:clrScheme name="pink brown">
      <a:dk1>
        <a:sysClr val="windowText" lastClr="000000"/>
      </a:dk1>
      <a:lt1>
        <a:srgbClr val="FFC4CA"/>
      </a:lt1>
      <a:dk2>
        <a:srgbClr val="9B7C65"/>
      </a:dk2>
      <a:lt2>
        <a:srgbClr val="EEECE1"/>
      </a:lt2>
      <a:accent1>
        <a:srgbClr val="EA959E"/>
      </a:accent1>
      <a:accent2>
        <a:srgbClr val="3E76CE"/>
      </a:accent2>
      <a:accent3>
        <a:srgbClr val="FFC4CA"/>
      </a:accent3>
      <a:accent4>
        <a:srgbClr val="FFF07E"/>
      </a:accent4>
      <a:accent5>
        <a:srgbClr val="C6384F"/>
      </a:accent5>
      <a:accent6>
        <a:srgbClr val="94D9D6"/>
      </a:accent6>
      <a:hlink>
        <a:srgbClr val="3E76CE"/>
      </a:hlink>
      <a:folHlink>
        <a:srgbClr val="C638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925</TotalTime>
  <Words>693</Words>
  <Application>Microsoft Office PowerPoint</Application>
  <PresentationFormat>On-screen Show (16:9)</PresentationFormat>
  <Paragraphs>54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IELTS The International English Language Testing System</vt:lpstr>
      <vt:lpstr>READING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Questions 1-7  </vt:lpstr>
      <vt:lpstr>Slide 18</vt:lpstr>
      <vt:lpstr>Slide 19</vt:lpstr>
      <vt:lpstr>Slide 20</vt:lpstr>
      <vt:lpstr>Questions 8-13  </vt:lpstr>
      <vt:lpstr>Slide 22</vt:lpstr>
      <vt:lpstr>Slide 23</vt:lpstr>
      <vt:lpstr>Slide 24</vt:lpstr>
      <vt:lpstr>Slide 25</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rawisara</dc:creator>
  <cp:lastModifiedBy>Windows User</cp:lastModifiedBy>
  <cp:revision>114</cp:revision>
  <cp:lastPrinted>2019-09-13T05:35:12Z</cp:lastPrinted>
  <dcterms:created xsi:type="dcterms:W3CDTF">2017-05-22T10:05:07Z</dcterms:created>
  <dcterms:modified xsi:type="dcterms:W3CDTF">2020-04-03T03:59:55Z</dcterms:modified>
</cp:coreProperties>
</file>